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4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5" r:id="rId30"/>
    <p:sldId id="286" r:id="rId31"/>
    <p:sldId id="287" r:id="rId32"/>
    <p:sldId id="282" r:id="rId3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лавие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7" name="Подзаглавие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30" name="Контейнер за 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4.12.2020 г.</a:t>
            </a:fld>
            <a:endParaRPr lang="bg-BG"/>
          </a:p>
        </p:txBody>
      </p:sp>
      <p:sp>
        <p:nvSpPr>
          <p:cNvPr id="19" name="Контейнер за долния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7" name="Контейнер за номер н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4.12.2020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4.12.2020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4.12.2020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4.12.2020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4.12.2020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4.12.2020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4.12.2020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4.12.2020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4.12.2020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ъгълник с един скосен и заоблен ъгъл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ен триъгъл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4.12.2020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10" name="Свободна форма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Свободна форма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ободна форма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Свободна форма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Контейнер за заглавие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0" name="Текстов контейне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B35730-BCF4-4396-B8B9-CDCD4DB8B04E}" type="datetimeFigureOut">
              <a:rPr lang="bg-BG" smtClean="0"/>
              <a:pPr/>
              <a:t>4.12.2020 г.</a:t>
            </a:fld>
            <a:endParaRPr lang="bg-BG"/>
          </a:p>
        </p:txBody>
      </p:sp>
      <p:sp>
        <p:nvSpPr>
          <p:cNvPr id="22" name="Контейнер за долния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grpSp>
        <p:nvGrpSpPr>
          <p:cNvPr id="2" name="Групиране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Свободна форма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Свободна форма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lavislav\Desktop\cybersecurity\Intro.mp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Cyber security</a:t>
            </a:r>
            <a:endParaRPr lang="en-US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example: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 </a:t>
            </a:r>
            <a:r>
              <a:rPr lang="en-US" b="1" dirty="0" smtClean="0"/>
              <a:t>individuals, </a:t>
            </a:r>
            <a:r>
              <a:rPr lang="en-US" i="1" dirty="0" err="1" smtClean="0"/>
              <a:t>cybersecurity</a:t>
            </a:r>
            <a:r>
              <a:rPr lang="en-US" i="1" dirty="0" smtClean="0"/>
              <a:t> </a:t>
            </a:r>
            <a:r>
              <a:rPr lang="en-US" dirty="0" smtClean="0"/>
              <a:t>means that their</a:t>
            </a:r>
            <a:br>
              <a:rPr lang="en-US" dirty="0" smtClean="0"/>
            </a:br>
            <a:r>
              <a:rPr lang="en-US" dirty="0" smtClean="0"/>
              <a:t>personal data is not accessible to anyone other than</a:t>
            </a:r>
            <a:br>
              <a:rPr lang="en-US" dirty="0" smtClean="0"/>
            </a:br>
            <a:r>
              <a:rPr lang="en-US" dirty="0" smtClean="0"/>
              <a:t>themselves and others whom they have so authorized,</a:t>
            </a:r>
            <a:br>
              <a:rPr lang="en-US" dirty="0" smtClean="0"/>
            </a:br>
            <a:r>
              <a:rPr lang="en-US" dirty="0" smtClean="0"/>
              <a:t>and that their computing devices work properly and are</a:t>
            </a:r>
            <a:br>
              <a:rPr lang="en-US" dirty="0" smtClean="0"/>
            </a:br>
            <a:r>
              <a:rPr lang="en-US" dirty="0" smtClean="0"/>
              <a:t>free from malware.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b="1" dirty="0" smtClean="0"/>
              <a:t>small business owners, </a:t>
            </a:r>
            <a:r>
              <a:rPr lang="en-US" i="1" dirty="0" err="1" smtClean="0"/>
              <a:t>cybersecurity</a:t>
            </a:r>
            <a:r>
              <a:rPr lang="en-US" i="1" dirty="0" smtClean="0"/>
              <a:t> </a:t>
            </a:r>
            <a:r>
              <a:rPr lang="en-US" dirty="0" smtClean="0"/>
              <a:t>may include</a:t>
            </a:r>
            <a:br>
              <a:rPr lang="en-US" dirty="0" smtClean="0"/>
            </a:br>
            <a:r>
              <a:rPr lang="en-US" dirty="0" smtClean="0"/>
              <a:t>ensuring that credit card data is properly protected and</a:t>
            </a:r>
            <a:br>
              <a:rPr lang="en-US" dirty="0" smtClean="0"/>
            </a:br>
            <a:r>
              <a:rPr lang="en-US" dirty="0" smtClean="0"/>
              <a:t>that standards for data security are properly</a:t>
            </a:r>
            <a:br>
              <a:rPr lang="en-US" dirty="0" smtClean="0"/>
            </a:br>
            <a:r>
              <a:rPr lang="en-US" dirty="0" smtClean="0"/>
              <a:t>implemented at point-of-sale registers.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b="1" dirty="0" smtClean="0"/>
              <a:t>firms conducting online business, </a:t>
            </a:r>
            <a:r>
              <a:rPr lang="en-US" i="1" dirty="0" err="1" smtClean="0"/>
              <a:t>cybersecurity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may include protecting servers that </a:t>
            </a:r>
            <a:r>
              <a:rPr lang="en-US" dirty="0" err="1" smtClean="0"/>
              <a:t>untrusted</a:t>
            </a:r>
            <a:r>
              <a:rPr lang="en-US" dirty="0" smtClean="0"/>
              <a:t> outsiders</a:t>
            </a:r>
            <a:br>
              <a:rPr lang="en-US" dirty="0" smtClean="0"/>
            </a:br>
            <a:r>
              <a:rPr lang="en-US" dirty="0" smtClean="0"/>
              <a:t>regularly interact with.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at risk?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Personal risks: </a:t>
            </a:r>
            <a:r>
              <a:rPr lang="en-US" dirty="0" smtClean="0"/>
              <a:t>Many people store private information</a:t>
            </a:r>
            <a:br>
              <a:rPr lang="en-US" dirty="0" smtClean="0"/>
            </a:br>
            <a:r>
              <a:rPr lang="en-US" dirty="0" smtClean="0"/>
              <a:t>on their electronic devices, from explicit photos to</a:t>
            </a:r>
            <a:br>
              <a:rPr lang="en-US" dirty="0" smtClean="0"/>
            </a:br>
            <a:r>
              <a:rPr lang="en-US" dirty="0" smtClean="0"/>
              <a:t>records of participation in activities that may not be</a:t>
            </a:r>
            <a:br>
              <a:rPr lang="en-US" dirty="0" smtClean="0"/>
            </a:br>
            <a:r>
              <a:rPr lang="en-US" dirty="0" smtClean="0"/>
              <a:t>deemed respectable by members of their respective</a:t>
            </a:r>
            <a:br>
              <a:rPr lang="en-US" dirty="0" smtClean="0"/>
            </a:br>
            <a:r>
              <a:rPr lang="en-US" dirty="0" smtClean="0"/>
              <a:t>social circles. Such data can sometimes cause</a:t>
            </a:r>
            <a:br>
              <a:rPr lang="en-US" dirty="0" smtClean="0"/>
            </a:br>
            <a:r>
              <a:rPr lang="en-US" dirty="0" smtClean="0"/>
              <a:t>significant harm to personal relationships if it leaks.</a:t>
            </a:r>
            <a:br>
              <a:rPr lang="en-US" dirty="0" smtClean="0"/>
            </a:br>
            <a:r>
              <a:rPr lang="en-US" smtClean="0"/>
              <a:t>Likewise, stolen personal data can help criminals steal</a:t>
            </a:r>
            <a:br>
              <a:rPr lang="en-US" smtClean="0"/>
            </a:br>
            <a:r>
              <a:rPr lang="en-US" smtClean="0"/>
              <a:t>people’s identities, which can result in all sorts of</a:t>
            </a:r>
            <a:br>
              <a:rPr lang="en-US" smtClean="0"/>
            </a:br>
            <a:r>
              <a:rPr lang="en-US" smtClean="0"/>
              <a:t>personal problems. </a:t>
            </a:r>
            <a:br>
              <a:rPr lang="en-US" smtClean="0"/>
            </a:b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5400" b="1" dirty="0" smtClean="0">
                <a:solidFill>
                  <a:srgbClr val="005F8B"/>
                </a:solidFill>
                <a:latin typeface="LiberationSans-Bold"/>
              </a:rPr>
              <a:t>Getting to Know Common</a:t>
            </a:r>
            <a:br>
              <a:rPr lang="en-US" sz="5400" b="1" dirty="0" smtClean="0">
                <a:solidFill>
                  <a:srgbClr val="005F8B"/>
                </a:solidFill>
                <a:latin typeface="LiberationSans-Bold"/>
              </a:rPr>
            </a:br>
            <a:r>
              <a:rPr lang="en-US" sz="5400" b="1" dirty="0" smtClean="0">
                <a:solidFill>
                  <a:srgbClr val="005F8B"/>
                </a:solidFill>
                <a:latin typeface="LiberationSans-Bold"/>
              </a:rPr>
              <a:t> </a:t>
            </a:r>
            <a:r>
              <a:rPr lang="en-US" sz="5400" b="1" dirty="0" err="1" smtClean="0">
                <a:solidFill>
                  <a:srgbClr val="005F8B"/>
                </a:solidFill>
                <a:latin typeface="LiberationSans-Bold"/>
              </a:rPr>
              <a:t>Cyberattacks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chapter, you find out about the different types of</a:t>
            </a:r>
            <a:br>
              <a:rPr lang="en-US" dirty="0" smtClean="0"/>
            </a:br>
            <a:r>
              <a:rPr lang="en-US" dirty="0" smtClean="0"/>
              <a:t>problems that </a:t>
            </a:r>
            <a:r>
              <a:rPr lang="en-US" dirty="0" err="1" smtClean="0"/>
              <a:t>cyberattackers</a:t>
            </a:r>
            <a:r>
              <a:rPr lang="en-US" dirty="0" smtClean="0"/>
              <a:t> can create through the use of</a:t>
            </a:r>
            <a:br>
              <a:rPr lang="en-US" dirty="0" smtClean="0"/>
            </a:br>
            <a:r>
              <a:rPr lang="en-US" dirty="0" smtClean="0"/>
              <a:t>attacks that commonly impact individuals and small</a:t>
            </a:r>
            <a:br>
              <a:rPr lang="en-US" dirty="0" smtClean="0"/>
            </a:br>
            <a:r>
              <a:rPr lang="en-US" dirty="0" smtClean="0"/>
              <a:t>businesses.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5400" b="1" i="1" dirty="0" smtClean="0">
                <a:solidFill>
                  <a:srgbClr val="005F8B"/>
                </a:solidFill>
                <a:latin typeface="LiberationSerif-BoldItalic"/>
              </a:rPr>
              <a:t>Phishing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4777" y="1935163"/>
            <a:ext cx="725444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 example, a criminal may send an email that appears to</a:t>
            </a:r>
            <a:br>
              <a:rPr lang="en-US" dirty="0" smtClean="0"/>
            </a:br>
            <a:r>
              <a:rPr lang="en-US" dirty="0" smtClean="0"/>
              <a:t>have been sent by a major bank and that asks the recipient to</a:t>
            </a:r>
            <a:br>
              <a:rPr lang="en-US" dirty="0" smtClean="0"/>
            </a:br>
            <a:r>
              <a:rPr lang="en-US" dirty="0" smtClean="0"/>
              <a:t>click on a link in order to reset his or her password due to a</a:t>
            </a:r>
            <a:br>
              <a:rPr lang="en-US" dirty="0" smtClean="0"/>
            </a:br>
            <a:r>
              <a:rPr lang="en-US" dirty="0" smtClean="0"/>
              <a:t>possible data breach. When the user clicks the link, he or she is</a:t>
            </a:r>
            <a:br>
              <a:rPr lang="en-US" dirty="0" smtClean="0"/>
            </a:br>
            <a:r>
              <a:rPr lang="en-US" dirty="0" smtClean="0"/>
              <a:t>directed to a website that appears to belong to the bank, but is</a:t>
            </a:r>
            <a:br>
              <a:rPr lang="en-US" dirty="0" smtClean="0"/>
            </a:br>
            <a:r>
              <a:rPr lang="en-US" dirty="0" smtClean="0"/>
              <a:t>actually a replica run by the criminal. As such, the criminal</a:t>
            </a:r>
            <a:br>
              <a:rPr lang="en-US" dirty="0" smtClean="0"/>
            </a:br>
            <a:r>
              <a:rPr lang="en-US" dirty="0" smtClean="0"/>
              <a:t>uses the fraudulent website to collect usernames and</a:t>
            </a:r>
            <a:br>
              <a:rPr lang="en-US" dirty="0" smtClean="0"/>
            </a:br>
            <a:r>
              <a:rPr lang="en-US" dirty="0" smtClean="0"/>
              <a:t>passwords to the banking site.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slavislav\Desktop\cybersecurity\bank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7848872" cy="5904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CEO Fraud</a:t>
            </a:r>
            <a:endParaRPr lang="en-US" dirty="0"/>
          </a:p>
        </p:txBody>
      </p:sp>
      <p:pic>
        <p:nvPicPr>
          <p:cNvPr id="4" name="Контейнер за съдържание 3" descr="ceo frau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6618" y="1916833"/>
            <a:ext cx="7577790" cy="35896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Personal data theft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*Criminals often try to steal people’s data in the hope of finding</a:t>
            </a:r>
            <a:br>
              <a:rPr lang="en-US" dirty="0" smtClean="0"/>
            </a:br>
            <a:r>
              <a:rPr lang="en-US" dirty="0" smtClean="0"/>
              <a:t>  items that they can monetize, including:</a:t>
            </a:r>
            <a:br>
              <a:rPr lang="en-US" dirty="0" smtClean="0"/>
            </a:br>
            <a:r>
              <a:rPr lang="en-US" dirty="0" smtClean="0"/>
              <a:t>*Data that can be used for identity theft or sold to</a:t>
            </a:r>
            <a:br>
              <a:rPr lang="en-US" dirty="0" smtClean="0"/>
            </a:br>
            <a:r>
              <a:rPr lang="en-US" dirty="0" smtClean="0"/>
              <a:t>  identity thieves</a:t>
            </a:r>
            <a:br>
              <a:rPr lang="en-US" dirty="0" smtClean="0"/>
            </a:br>
            <a:r>
              <a:rPr lang="en-US" dirty="0" smtClean="0"/>
              <a:t>*Compromising photos or health-related data that may</a:t>
            </a:r>
            <a:br>
              <a:rPr lang="en-US" dirty="0" smtClean="0"/>
            </a:br>
            <a:r>
              <a:rPr lang="en-US" dirty="0" smtClean="0"/>
              <a:t> be sellable or used as part of blackmail schemes</a:t>
            </a:r>
            <a:br>
              <a:rPr lang="en-US" dirty="0" smtClean="0"/>
            </a:br>
            <a:r>
              <a:rPr lang="en-US" dirty="0" smtClean="0"/>
              <a:t> Information that is stolen and then erased from the</a:t>
            </a:r>
            <a:br>
              <a:rPr lang="en-US" dirty="0" smtClean="0"/>
            </a:br>
            <a:r>
              <a:rPr lang="en-US" dirty="0" smtClean="0"/>
              <a:t> user’s machine that can be ransomed to the user</a:t>
            </a:r>
            <a:br>
              <a:rPr lang="en-US" dirty="0" smtClean="0"/>
            </a:br>
            <a:r>
              <a:rPr lang="en-US" dirty="0" smtClean="0"/>
              <a:t>*Password lists that can be used for breaching other</a:t>
            </a:r>
            <a:br>
              <a:rPr lang="en-US" dirty="0" smtClean="0"/>
            </a:br>
            <a:r>
              <a:rPr lang="en-US" dirty="0" smtClean="0"/>
              <a:t> systems</a:t>
            </a:r>
            <a:br>
              <a:rPr lang="en-US" dirty="0" smtClean="0"/>
            </a:br>
            <a:r>
              <a:rPr lang="en-US" dirty="0" smtClean="0"/>
              <a:t>*Confidential information about work-related matters</a:t>
            </a:r>
            <a:br>
              <a:rPr lang="en-US" dirty="0" smtClean="0"/>
            </a:br>
            <a:r>
              <a:rPr lang="en-US" dirty="0" smtClean="0"/>
              <a:t> that may be used to make illegal stock trades based on</a:t>
            </a:r>
            <a:br>
              <a:rPr lang="en-US" dirty="0" smtClean="0"/>
            </a:br>
            <a:r>
              <a:rPr lang="en-US" dirty="0" smtClean="0"/>
              <a:t> insider information</a:t>
            </a:r>
            <a:br>
              <a:rPr lang="en-US" dirty="0" smtClean="0"/>
            </a:br>
            <a:r>
              <a:rPr lang="en-US" dirty="0" smtClean="0"/>
              <a:t> Information about upcoming travel plans that may be</a:t>
            </a:r>
            <a:br>
              <a:rPr lang="en-US" dirty="0" smtClean="0"/>
            </a:br>
            <a:r>
              <a:rPr lang="en-US" dirty="0" smtClean="0"/>
              <a:t> used to plan robberies of the victim’s home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5400" b="1" i="1" dirty="0" smtClean="0">
                <a:solidFill>
                  <a:srgbClr val="005F8B"/>
                </a:solidFill>
                <a:latin typeface="LiberationSerif-BoldItalic"/>
              </a:rPr>
              <a:t>Malware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Malware, </a:t>
            </a:r>
            <a:r>
              <a:rPr lang="en-US" dirty="0" smtClean="0"/>
              <a:t>or malicious software, is an all-encompassing </a:t>
            </a:r>
            <a:r>
              <a:rPr lang="en-US" dirty="0" smtClean="0"/>
              <a:t>term for </a:t>
            </a:r>
            <a:r>
              <a:rPr lang="en-US" dirty="0" smtClean="0"/>
              <a:t>software that intentionally inflicts damage on its users </a:t>
            </a:r>
            <a:r>
              <a:rPr lang="en-US" dirty="0" smtClean="0"/>
              <a:t>who typically </a:t>
            </a:r>
            <a:r>
              <a:rPr lang="en-US" dirty="0" smtClean="0"/>
              <a:t>have no idea that they are running </a:t>
            </a:r>
            <a:r>
              <a:rPr lang="en-US" dirty="0" smtClean="0"/>
              <a:t>it. Malware </a:t>
            </a:r>
            <a:r>
              <a:rPr lang="en-US" dirty="0" smtClean="0"/>
              <a:t>includes computer viruses, worms, </a:t>
            </a:r>
            <a:r>
              <a:rPr lang="en-US" dirty="0" smtClean="0"/>
              <a:t>Trojans, </a:t>
            </a:r>
            <a:r>
              <a:rPr lang="en-US" dirty="0" err="1" smtClean="0"/>
              <a:t>ransomware</a:t>
            </a:r>
            <a:r>
              <a:rPr lang="en-US" dirty="0" smtClean="0"/>
              <a:t>, </a:t>
            </a:r>
            <a:r>
              <a:rPr lang="en-US" dirty="0" err="1" smtClean="0"/>
              <a:t>scareware</a:t>
            </a:r>
            <a:r>
              <a:rPr lang="en-US" dirty="0" smtClean="0"/>
              <a:t>, spyware, </a:t>
            </a:r>
            <a:r>
              <a:rPr lang="en-US" dirty="0" err="1" smtClean="0"/>
              <a:t>cryptocurrency</a:t>
            </a:r>
            <a:r>
              <a:rPr lang="en-US" dirty="0" smtClean="0"/>
              <a:t> </a:t>
            </a:r>
            <a:r>
              <a:rPr lang="en-US" dirty="0" smtClean="0"/>
              <a:t>miners, adware</a:t>
            </a:r>
            <a:r>
              <a:rPr lang="en-US" dirty="0" smtClean="0"/>
              <a:t>, and other programs intended to exploit </a:t>
            </a:r>
            <a:r>
              <a:rPr lang="en-US" dirty="0" smtClean="0"/>
              <a:t>computer resources </a:t>
            </a:r>
            <a:r>
              <a:rPr lang="en-US" dirty="0" smtClean="0"/>
              <a:t>for nefarious purposes.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Картина 3" descr="malwa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4869160"/>
            <a:ext cx="6294909" cy="1630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онтейнер за съдържание 3" descr="malwar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pic>
        <p:nvPicPr>
          <p:cNvPr id="4" name="Контейнер за съдържание 3" descr="20882394_10213969219647302_520087931043902734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8104" y="2276872"/>
            <a:ext cx="3020185" cy="3006005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2852936"/>
          <a:ext cx="4968552" cy="259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8552"/>
              </a:tblGrid>
              <a:tr h="259228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Name: Slav </a:t>
                      </a:r>
                      <a:r>
                        <a:rPr lang="en-US" sz="2800" dirty="0" err="1" smtClean="0"/>
                        <a:t>Astinov</a:t>
                      </a:r>
                      <a:endParaRPr lang="en-US" sz="2800" dirty="0" smtClean="0"/>
                    </a:p>
                    <a:p>
                      <a:r>
                        <a:rPr lang="en-US" sz="2800" dirty="0" smtClean="0"/>
                        <a:t>Age: 33</a:t>
                      </a:r>
                    </a:p>
                    <a:p>
                      <a:r>
                        <a:rPr lang="en-US" sz="2800" dirty="0" smtClean="0"/>
                        <a:t>Born</a:t>
                      </a:r>
                      <a:r>
                        <a:rPr lang="en-US" sz="2800" baseline="0" dirty="0" smtClean="0"/>
                        <a:t> in </a:t>
                      </a:r>
                      <a:r>
                        <a:rPr lang="en-US" sz="2800" baseline="0" dirty="0" err="1" smtClean="0"/>
                        <a:t>Razlog</a:t>
                      </a:r>
                      <a:r>
                        <a:rPr lang="en-US" sz="2800" baseline="0" dirty="0" smtClean="0"/>
                        <a:t>, Bulgaria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Viruses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Like biological viruses, computer viruses can’t spread without</a:t>
            </a:r>
            <a:br>
              <a:rPr lang="en-US" dirty="0" smtClean="0"/>
            </a:br>
            <a:r>
              <a:rPr lang="en-US" dirty="0" smtClean="0"/>
              <a:t>having hosts to infect. Some computer viruses significantly</a:t>
            </a:r>
            <a:br>
              <a:rPr lang="en-US" dirty="0" smtClean="0"/>
            </a:br>
            <a:r>
              <a:rPr lang="en-US" dirty="0" smtClean="0"/>
              <a:t>impact the performance of their hosts, while others are, at least</a:t>
            </a:r>
            <a:br>
              <a:rPr lang="en-US" dirty="0" smtClean="0"/>
            </a:br>
            <a:r>
              <a:rPr lang="en-US" dirty="0" smtClean="0"/>
              <a:t>at times, hardly noticeable.</a:t>
            </a:r>
            <a:br>
              <a:rPr lang="en-US" dirty="0" smtClean="0"/>
            </a:br>
            <a:r>
              <a:rPr lang="en-US" dirty="0" smtClean="0"/>
              <a:t>While computer viruses still inflict tremendous damage</a:t>
            </a:r>
            <a:br>
              <a:rPr lang="en-US" dirty="0" smtClean="0"/>
            </a:br>
            <a:r>
              <a:rPr lang="en-US" dirty="0" smtClean="0"/>
              <a:t>worldwide, the majority of serious malware threats today</a:t>
            </a:r>
            <a:br>
              <a:rPr lang="en-US" dirty="0" smtClean="0"/>
            </a:br>
            <a:r>
              <a:rPr lang="en-US" dirty="0" smtClean="0"/>
              <a:t>arrive in the form of worms and Trojans.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err="1" smtClean="0"/>
              <a:t>Ransomware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/>
              <a:t>Ransomware</a:t>
            </a:r>
            <a:r>
              <a:rPr lang="en-US" i="1" dirty="0" smtClean="0"/>
              <a:t> </a:t>
            </a:r>
            <a:r>
              <a:rPr lang="en-US" dirty="0" smtClean="0"/>
              <a:t>is malware that demands that a ransom be paid to some criminal in exchange for the infected party not suffering some harm.</a:t>
            </a:r>
            <a:br>
              <a:rPr lang="en-US" dirty="0" smtClean="0"/>
            </a:br>
            <a:r>
              <a:rPr lang="en-US" dirty="0" err="1" smtClean="0"/>
              <a:t>Ransomware</a:t>
            </a:r>
            <a:r>
              <a:rPr lang="en-US" dirty="0" smtClean="0"/>
              <a:t> often encrypts user files and threatens to delete the encryption key if a ransom isn’t paid within some relatively short period of time, but other forms of </a:t>
            </a:r>
            <a:r>
              <a:rPr lang="en-US" dirty="0" err="1" smtClean="0"/>
              <a:t>ransomware</a:t>
            </a:r>
            <a:r>
              <a:rPr lang="en-US" dirty="0" smtClean="0"/>
              <a:t> involve a criminal actually stealing user data and threatening to publish it online if a ransom is not paid.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онтейнер за съдържание 3" descr="rans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836712"/>
            <a:ext cx="7920880" cy="53648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онтейнер за съдържание 3" descr="ransom message examp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620689"/>
            <a:ext cx="8640959" cy="5703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on mobile devices</a:t>
            </a:r>
            <a:endParaRPr lang="en-US" dirty="0"/>
          </a:p>
        </p:txBody>
      </p:sp>
      <p:pic>
        <p:nvPicPr>
          <p:cNvPr id="4" name="Контейнер за съдържание 3" descr="uknown sourc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935163"/>
            <a:ext cx="3096344" cy="45901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on a pc</a:t>
            </a:r>
            <a:endParaRPr lang="en-US" dirty="0"/>
          </a:p>
        </p:txBody>
      </p:sp>
      <p:pic>
        <p:nvPicPr>
          <p:cNvPr id="4" name="Контейнер за съдържание 3" descr="windows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72816"/>
            <a:ext cx="3528060" cy="1943100"/>
          </a:xfrm>
        </p:spPr>
      </p:pic>
      <p:pic>
        <p:nvPicPr>
          <p:cNvPr id="5" name="Картина 4" descr="windows 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3861048"/>
            <a:ext cx="6314286" cy="2409524"/>
          </a:xfrm>
          <a:prstGeom prst="rect">
            <a:avLst/>
          </a:prstGeom>
        </p:spPr>
      </p:pic>
      <p:sp>
        <p:nvSpPr>
          <p:cNvPr id="6" name="Стрелка надясно 5"/>
          <p:cNvSpPr/>
          <p:nvPr/>
        </p:nvSpPr>
        <p:spPr>
          <a:xfrm rot="8799293">
            <a:off x="2411760" y="2204864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Стрелка надолу 6"/>
          <p:cNvSpPr/>
          <p:nvPr/>
        </p:nvSpPr>
        <p:spPr>
          <a:xfrm rot="11336476">
            <a:off x="3365045" y="5585517"/>
            <a:ext cx="576064" cy="797154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5400" b="1" dirty="0" smtClean="0">
                <a:solidFill>
                  <a:srgbClr val="005F8B"/>
                </a:solidFill>
                <a:latin typeface="LiberationSans-Bold"/>
              </a:rPr>
              <a:t>Improving Your Own</a:t>
            </a:r>
            <a:br>
              <a:rPr lang="en-US" sz="5400" b="1" dirty="0" smtClean="0">
                <a:solidFill>
                  <a:srgbClr val="005F8B"/>
                </a:solidFill>
                <a:latin typeface="LiberationSans-Bold"/>
              </a:rPr>
            </a:br>
            <a:r>
              <a:rPr lang="en-US" sz="5400" b="1" dirty="0" smtClean="0">
                <a:solidFill>
                  <a:srgbClr val="005F8B"/>
                </a:solidFill>
                <a:latin typeface="LiberationSans-Bold"/>
              </a:rPr>
              <a:t> Personal Security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*Understand why you may be less </a:t>
            </a:r>
            <a:r>
              <a:rPr lang="en-US" dirty="0" err="1" smtClean="0"/>
              <a:t>cybersecure</a:t>
            </a:r>
            <a:r>
              <a:rPr lang="en-US" dirty="0" smtClean="0"/>
              <a:t> than    you think.</a:t>
            </a:r>
            <a:br>
              <a:rPr lang="en-US" dirty="0" smtClean="0"/>
            </a:br>
            <a:r>
              <a:rPr lang="en-US" dirty="0" smtClean="0"/>
              <a:t>*Find out how to protect against various </a:t>
            </a:r>
            <a:r>
              <a:rPr lang="en-US" dirty="0" err="1" smtClean="0"/>
              <a:t>cyberdangers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*Learn about physical security as it relates to</a:t>
            </a:r>
            <a:br>
              <a:rPr lang="en-US" dirty="0" smtClean="0"/>
            </a:br>
            <a:r>
              <a:rPr lang="en-US" dirty="0" err="1" smtClean="0"/>
              <a:t>cybersecurity</a:t>
            </a:r>
            <a:r>
              <a:rPr lang="en-US" dirty="0" smtClean="0"/>
              <a:t>.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5400" b="1" i="1" dirty="0" smtClean="0">
                <a:solidFill>
                  <a:srgbClr val="005F8B"/>
                </a:solidFill>
                <a:latin typeface="LiberationSerif-BoldItalic"/>
              </a:rPr>
              <a:t>Your home computer(s)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home computers may suffer from one or major types of potential problems relevant to </a:t>
            </a:r>
            <a:r>
              <a:rPr lang="en-US" dirty="0" err="1" smtClean="0"/>
              <a:t>cybersecurity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Lets check some awesome </a:t>
            </a:r>
            <a:r>
              <a:rPr lang="en-US" dirty="0" err="1" smtClean="0"/>
              <a:t>Cybersecurity</a:t>
            </a:r>
            <a:r>
              <a:rPr lang="en-US" dirty="0" smtClean="0"/>
              <a:t> facts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онтейнер за съдържание 3" descr="fac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052736"/>
            <a:ext cx="8229600" cy="49074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Контейнер за съдържание 3" descr="fact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7373" y="1916832"/>
            <a:ext cx="8439427" cy="43187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</a:t>
            </a:r>
            <a:endParaRPr lang="en-US" dirty="0"/>
          </a:p>
        </p:txBody>
      </p:sp>
      <p:pic>
        <p:nvPicPr>
          <p:cNvPr id="4" name="Контейнер за съдържание 3" descr="Capt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35163"/>
            <a:ext cx="8424936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онтейнер за съдържание 3" descr="fact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31086"/>
            <a:ext cx="8229600" cy="37975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онтейнер за съдържание 3" descr="fac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6801"/>
            <a:ext cx="8229600" cy="35661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pic>
        <p:nvPicPr>
          <p:cNvPr id="4" name="Контейнер за съдържание 3" descr="65-658453_8-thank-you-for-your-attention-icon-h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9227" y="1935163"/>
            <a:ext cx="7665545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Gallery</a:t>
            </a:r>
            <a:endParaRPr lang="en-US" dirty="0"/>
          </a:p>
        </p:txBody>
      </p:sp>
      <p:pic>
        <p:nvPicPr>
          <p:cNvPr id="4" name="Контейнер за съдържание 3" descr="DSCN02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9" y="1935163"/>
            <a:ext cx="5832210" cy="43741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Gallery</a:t>
            </a:r>
            <a:endParaRPr lang="en-US" dirty="0"/>
          </a:p>
        </p:txBody>
      </p:sp>
      <p:pic>
        <p:nvPicPr>
          <p:cNvPr id="4" name="Контейнер за съдържание 3" descr="DSCN06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6238660" cy="46789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Gallery</a:t>
            </a:r>
            <a:endParaRPr lang="en-US" dirty="0"/>
          </a:p>
        </p:txBody>
      </p:sp>
      <p:pic>
        <p:nvPicPr>
          <p:cNvPr id="4" name="Контейнер за съдържание 3" descr="DSC083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US" dirty="0" smtClean="0"/>
              <a:t>Our school</a:t>
            </a:r>
            <a:endParaRPr lang="en-US" dirty="0"/>
          </a:p>
        </p:txBody>
      </p:sp>
      <p:pic>
        <p:nvPicPr>
          <p:cNvPr id="6" name="Intro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68018" y="1628800"/>
            <a:ext cx="8252454" cy="52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5300" dirty="0" smtClean="0"/>
              <a:t>What Exactly is </a:t>
            </a:r>
            <a:r>
              <a:rPr lang="en-US" sz="5300" dirty="0" err="1" smtClean="0"/>
              <a:t>Cybersecurity</a:t>
            </a:r>
            <a:r>
              <a:rPr lang="en-US" sz="5300" dirty="0" smtClean="0"/>
              <a:t>?</a:t>
            </a:r>
            <a:endParaRPr lang="en-US" sz="49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improve your ability to keep yourself and your loved ones </a:t>
            </a:r>
            <a:r>
              <a:rPr lang="en-US" dirty="0" err="1" smtClean="0"/>
              <a:t>cybersecure</a:t>
            </a:r>
            <a:r>
              <a:rPr lang="en-US" dirty="0" smtClean="0"/>
              <a:t>, you need to understand what </a:t>
            </a:r>
            <a:r>
              <a:rPr lang="en-US" dirty="0" err="1" smtClean="0"/>
              <a:t>cybersecure</a:t>
            </a:r>
            <a:r>
              <a:rPr lang="en-US" dirty="0" smtClean="0"/>
              <a:t> </a:t>
            </a:r>
            <a:r>
              <a:rPr lang="en-US" dirty="0" err="1" smtClean="0"/>
              <a:t>means,what</a:t>
            </a:r>
            <a:r>
              <a:rPr lang="en-US" dirty="0" smtClean="0"/>
              <a:t> your goals should be vis-à-vis </a:t>
            </a:r>
            <a:r>
              <a:rPr lang="en-US" dirty="0" err="1" smtClean="0"/>
              <a:t>cybersecurity</a:t>
            </a:r>
            <a:r>
              <a:rPr lang="en-US" dirty="0" smtClean="0"/>
              <a:t>, and what exactly you’re securing against. As you can see in </a:t>
            </a:r>
            <a:r>
              <a:rPr lang="en-US" dirty="0" smtClean="0"/>
              <a:t>these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slides, these answers can vary dramatically between people, company divisions, organizations, and even within the same entity at different times.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126876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err="1" smtClean="0"/>
              <a:t>Cybersecurity</a:t>
            </a:r>
            <a:r>
              <a:rPr lang="en-US" b="1" i="1" dirty="0" smtClean="0"/>
              <a:t> Means Different</a:t>
            </a:r>
            <a:br>
              <a:rPr lang="en-US" b="1" i="1" dirty="0" smtClean="0"/>
            </a:br>
            <a:r>
              <a:rPr lang="en-US" b="1" i="1" dirty="0" smtClean="0"/>
              <a:t>Things to Different Folks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While </a:t>
            </a:r>
            <a:r>
              <a:rPr lang="en-US" i="1" dirty="0" err="1" smtClean="0"/>
              <a:t>cybersecurity</a:t>
            </a:r>
            <a:r>
              <a:rPr lang="en-US" i="1" dirty="0" smtClean="0"/>
              <a:t> </a:t>
            </a:r>
            <a:r>
              <a:rPr lang="en-US" dirty="0" smtClean="0"/>
              <a:t>may sound like a simple enough term to</a:t>
            </a:r>
            <a:br>
              <a:rPr lang="en-US" dirty="0" smtClean="0"/>
            </a:br>
            <a:r>
              <a:rPr lang="en-US" dirty="0" smtClean="0"/>
              <a:t>define, in actuality, from a practical standpoint, it means quite</a:t>
            </a:r>
            <a:br>
              <a:rPr lang="en-US" dirty="0" smtClean="0"/>
            </a:br>
            <a:r>
              <a:rPr lang="en-US" dirty="0" smtClean="0"/>
              <a:t>different things to different people in different situations,</a:t>
            </a:r>
            <a:br>
              <a:rPr lang="en-US" dirty="0" smtClean="0"/>
            </a:br>
            <a:r>
              <a:rPr lang="en-US" dirty="0" smtClean="0"/>
              <a:t>leading to extremely varied relevant policies, procedures, and</a:t>
            </a:r>
            <a:br>
              <a:rPr lang="en-US" dirty="0" smtClean="0"/>
            </a:br>
            <a:r>
              <a:rPr lang="en-US" dirty="0" smtClean="0"/>
              <a:t>practices. </a:t>
            </a:r>
          </a:p>
          <a:p>
            <a:r>
              <a:rPr lang="en-US" dirty="0" smtClean="0"/>
              <a:t>An individual who wants to protect her social media</a:t>
            </a:r>
            <a:br>
              <a:rPr lang="en-US" dirty="0" smtClean="0"/>
            </a:br>
            <a:r>
              <a:rPr lang="en-US" dirty="0" smtClean="0"/>
              <a:t>accounts from hacker takeovers, for example, is exceedingly</a:t>
            </a:r>
            <a:br>
              <a:rPr lang="en-US" dirty="0" smtClean="0"/>
            </a:br>
            <a:r>
              <a:rPr lang="en-US" dirty="0" smtClean="0"/>
              <a:t>unlikely to assume many of the approaches and technologies</a:t>
            </a:r>
            <a:br>
              <a:rPr lang="en-US" dirty="0" smtClean="0"/>
            </a:br>
            <a:r>
              <a:rPr lang="en-US" dirty="0" smtClean="0"/>
              <a:t>used by Pentagon workers to secure classified networks.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1094</TotalTime>
  <Words>298</Words>
  <Application>Microsoft Office PowerPoint</Application>
  <PresentationFormat>Презентация на цял екран (4:3)</PresentationFormat>
  <Paragraphs>41</Paragraphs>
  <Slides>32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32</vt:i4>
      </vt:variant>
    </vt:vector>
  </HeadingPairs>
  <TitlesOfParts>
    <vt:vector size="33" baseType="lpstr">
      <vt:lpstr>Поток</vt:lpstr>
      <vt:lpstr>Cyber security</vt:lpstr>
      <vt:lpstr>About me</vt:lpstr>
      <vt:lpstr>Experience</vt:lpstr>
      <vt:lpstr>Gallery</vt:lpstr>
      <vt:lpstr>Gallery</vt:lpstr>
      <vt:lpstr>Gallery</vt:lpstr>
      <vt:lpstr>Our school</vt:lpstr>
      <vt:lpstr> What Exactly is Cybersecurity?</vt:lpstr>
      <vt:lpstr>                Cybersecurity Means Different Things to Different Folks  </vt:lpstr>
      <vt:lpstr> for example:  </vt:lpstr>
      <vt:lpstr>What is at risk?</vt:lpstr>
      <vt:lpstr> Getting to Know Common  Cyberattacks</vt:lpstr>
      <vt:lpstr> Phishing</vt:lpstr>
      <vt:lpstr>Example</vt:lpstr>
      <vt:lpstr>Слайд 15</vt:lpstr>
      <vt:lpstr>CEO Fraud</vt:lpstr>
      <vt:lpstr>Personal data theft  </vt:lpstr>
      <vt:lpstr> Malware</vt:lpstr>
      <vt:lpstr>Слайд 19</vt:lpstr>
      <vt:lpstr>Viruses  </vt:lpstr>
      <vt:lpstr>Ransomware  </vt:lpstr>
      <vt:lpstr>Слайд 22</vt:lpstr>
      <vt:lpstr>Слайд 23</vt:lpstr>
      <vt:lpstr>Prevention on mobile devices</vt:lpstr>
      <vt:lpstr>Prevention on a pc</vt:lpstr>
      <vt:lpstr> Improving Your Own  Personal Security</vt:lpstr>
      <vt:lpstr> Your home computer(s)</vt:lpstr>
      <vt:lpstr>Слайд 28</vt:lpstr>
      <vt:lpstr>Слайд 29</vt:lpstr>
      <vt:lpstr>Слайд 30</vt:lpstr>
      <vt:lpstr>Слайд 31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security</dc:title>
  <dc:creator>slavislav</dc:creator>
  <cp:lastModifiedBy>slavislav</cp:lastModifiedBy>
  <cp:revision>86</cp:revision>
  <dcterms:created xsi:type="dcterms:W3CDTF">2020-11-17T21:23:33Z</dcterms:created>
  <dcterms:modified xsi:type="dcterms:W3CDTF">2020-12-04T09:37:17Z</dcterms:modified>
</cp:coreProperties>
</file>