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6" r:id="rId4"/>
    <p:sldId id="267" r:id="rId5"/>
    <p:sldId id="260" r:id="rId6"/>
    <p:sldId id="283" r:id="rId7"/>
    <p:sldId id="275" r:id="rId8"/>
    <p:sldId id="269" r:id="rId9"/>
    <p:sldId id="271" r:id="rId10"/>
    <p:sldId id="272" r:id="rId11"/>
    <p:sldId id="274" r:id="rId12"/>
    <p:sldId id="277" r:id="rId13"/>
    <p:sldId id="279" r:id="rId14"/>
    <p:sldId id="280" r:id="rId15"/>
    <p:sldId id="281" r:id="rId16"/>
    <p:sldId id="282" r:id="rId17"/>
    <p:sldId id="285" r:id="rId18"/>
    <p:sldId id="284"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nka Lenarčič" userId="3e63deeb-f49b-435f-ae84-2962143a6bf6" providerId="ADAL" clId="{CEB85F60-4949-4E48-9CDE-317FED58919E}"/>
    <pc:docChg chg="modSld">
      <pc:chgData name="Alenka Lenarčič" userId="3e63deeb-f49b-435f-ae84-2962143a6bf6" providerId="ADAL" clId="{CEB85F60-4949-4E48-9CDE-317FED58919E}" dt="2021-03-13T15:28:39.085" v="0" actId="20577"/>
      <pc:docMkLst>
        <pc:docMk/>
      </pc:docMkLst>
      <pc:sldChg chg="modSp mod">
        <pc:chgData name="Alenka Lenarčič" userId="3e63deeb-f49b-435f-ae84-2962143a6bf6" providerId="ADAL" clId="{CEB85F60-4949-4E48-9CDE-317FED58919E}" dt="2021-03-13T15:28:39.085" v="0" actId="20577"/>
        <pc:sldMkLst>
          <pc:docMk/>
          <pc:sldMk cId="3205878921" sldId="257"/>
        </pc:sldMkLst>
        <pc:spChg chg="mod">
          <ac:chgData name="Alenka Lenarčič" userId="3e63deeb-f49b-435f-ae84-2962143a6bf6" providerId="ADAL" clId="{CEB85F60-4949-4E48-9CDE-317FED58919E}" dt="2021-03-13T15:28:39.085" v="0" actId="20577"/>
          <ac:spMkLst>
            <pc:docMk/>
            <pc:sldMk cId="3205878921" sldId="257"/>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endParaRPr lang="en-GB"/>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GB"/>
          </a:p>
        </p:txBody>
      </p:sp>
      <p:sp>
        <p:nvSpPr>
          <p:cNvPr id="4" name="Označba mesta datuma 3"/>
          <p:cNvSpPr>
            <a:spLocks noGrp="1"/>
          </p:cNvSpPr>
          <p:nvPr>
            <p:ph type="dt" sz="half" idx="10"/>
          </p:nvPr>
        </p:nvSpPr>
        <p:spPr/>
        <p:txBody>
          <a:bodyPr/>
          <a:lstStyle/>
          <a:p>
            <a:fld id="{0E468115-5189-4EBE-8CA3-8D06D8EC5B56}" type="datetimeFigureOut">
              <a:rPr lang="en-GB" smtClean="0"/>
              <a:t>13/03/2021</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60131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p:cNvSpPr>
            <a:spLocks noGrp="1"/>
          </p:cNvSpPr>
          <p:nvPr>
            <p:ph type="dt" sz="half" idx="10"/>
          </p:nvPr>
        </p:nvSpPr>
        <p:spPr/>
        <p:txBody>
          <a:bodyPr/>
          <a:lstStyle/>
          <a:p>
            <a:fld id="{0E468115-5189-4EBE-8CA3-8D06D8EC5B56}" type="datetimeFigureOut">
              <a:rPr lang="en-GB" smtClean="0"/>
              <a:t>13/03/2021</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320060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endParaRPr lang="en-GB"/>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p:cNvSpPr>
            <a:spLocks noGrp="1"/>
          </p:cNvSpPr>
          <p:nvPr>
            <p:ph type="dt" sz="half" idx="10"/>
          </p:nvPr>
        </p:nvSpPr>
        <p:spPr/>
        <p:txBody>
          <a:bodyPr/>
          <a:lstStyle/>
          <a:p>
            <a:fld id="{0E468115-5189-4EBE-8CA3-8D06D8EC5B56}" type="datetimeFigureOut">
              <a:rPr lang="en-GB" smtClean="0"/>
              <a:t>13/03/2021</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29911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p:cNvSpPr>
            <a:spLocks noGrp="1"/>
          </p:cNvSpPr>
          <p:nvPr>
            <p:ph type="dt" sz="half" idx="10"/>
          </p:nvPr>
        </p:nvSpPr>
        <p:spPr/>
        <p:txBody>
          <a:bodyPr/>
          <a:lstStyle/>
          <a:p>
            <a:fld id="{0E468115-5189-4EBE-8CA3-8D06D8EC5B56}" type="datetimeFigureOut">
              <a:rPr lang="en-GB" smtClean="0"/>
              <a:t>13/03/2021</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48063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endParaRPr lang="en-GB"/>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0E468115-5189-4EBE-8CA3-8D06D8EC5B56}" type="datetimeFigureOut">
              <a:rPr lang="en-GB" smtClean="0"/>
              <a:t>13/03/2021</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11338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datuma 4"/>
          <p:cNvSpPr>
            <a:spLocks noGrp="1"/>
          </p:cNvSpPr>
          <p:nvPr>
            <p:ph type="dt" sz="half" idx="10"/>
          </p:nvPr>
        </p:nvSpPr>
        <p:spPr/>
        <p:txBody>
          <a:bodyPr/>
          <a:lstStyle/>
          <a:p>
            <a:fld id="{0E468115-5189-4EBE-8CA3-8D06D8EC5B56}" type="datetimeFigureOut">
              <a:rPr lang="en-GB" smtClean="0"/>
              <a:t>13/03/2021</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375311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endParaRPr lang="en-GB"/>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značba mesta datuma 6"/>
          <p:cNvSpPr>
            <a:spLocks noGrp="1"/>
          </p:cNvSpPr>
          <p:nvPr>
            <p:ph type="dt" sz="half" idx="10"/>
          </p:nvPr>
        </p:nvSpPr>
        <p:spPr/>
        <p:txBody>
          <a:bodyPr/>
          <a:lstStyle/>
          <a:p>
            <a:fld id="{0E468115-5189-4EBE-8CA3-8D06D8EC5B56}" type="datetimeFigureOut">
              <a:rPr lang="en-GB" smtClean="0"/>
              <a:t>13/03/2021</a:t>
            </a:fld>
            <a:endParaRPr lang="en-GB"/>
          </a:p>
        </p:txBody>
      </p:sp>
      <p:sp>
        <p:nvSpPr>
          <p:cNvPr id="8" name="Označba mesta noge 7"/>
          <p:cNvSpPr>
            <a:spLocks noGrp="1"/>
          </p:cNvSpPr>
          <p:nvPr>
            <p:ph type="ftr" sz="quarter" idx="11"/>
          </p:nvPr>
        </p:nvSpPr>
        <p:spPr/>
        <p:txBody>
          <a:bodyPr/>
          <a:lstStyle/>
          <a:p>
            <a:endParaRPr lang="en-GB"/>
          </a:p>
        </p:txBody>
      </p:sp>
      <p:sp>
        <p:nvSpPr>
          <p:cNvPr id="9" name="Označba mesta številke diapozitiva 8"/>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370690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značba mesta datuma 2"/>
          <p:cNvSpPr>
            <a:spLocks noGrp="1"/>
          </p:cNvSpPr>
          <p:nvPr>
            <p:ph type="dt" sz="half" idx="10"/>
          </p:nvPr>
        </p:nvSpPr>
        <p:spPr/>
        <p:txBody>
          <a:bodyPr/>
          <a:lstStyle/>
          <a:p>
            <a:fld id="{0E468115-5189-4EBE-8CA3-8D06D8EC5B56}" type="datetimeFigureOut">
              <a:rPr lang="en-GB" smtClean="0"/>
              <a:t>13/03/2021</a:t>
            </a:fld>
            <a:endParaRPr lang="en-GB"/>
          </a:p>
        </p:txBody>
      </p:sp>
      <p:sp>
        <p:nvSpPr>
          <p:cNvPr id="4" name="Označba mesta noge 3"/>
          <p:cNvSpPr>
            <a:spLocks noGrp="1"/>
          </p:cNvSpPr>
          <p:nvPr>
            <p:ph type="ftr" sz="quarter" idx="11"/>
          </p:nvPr>
        </p:nvSpPr>
        <p:spPr/>
        <p:txBody>
          <a:bodyPr/>
          <a:lstStyle/>
          <a:p>
            <a:endParaRPr lang="en-GB"/>
          </a:p>
        </p:txBody>
      </p:sp>
      <p:sp>
        <p:nvSpPr>
          <p:cNvPr id="5" name="Označba mesta številke diapozitiva 4"/>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281109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0E468115-5189-4EBE-8CA3-8D06D8EC5B56}" type="datetimeFigureOut">
              <a:rPr lang="en-GB" smtClean="0"/>
              <a:t>13/03/2021</a:t>
            </a:fld>
            <a:endParaRPr lang="en-GB"/>
          </a:p>
        </p:txBody>
      </p:sp>
      <p:sp>
        <p:nvSpPr>
          <p:cNvPr id="3" name="Označba mesta noge 2"/>
          <p:cNvSpPr>
            <a:spLocks noGrp="1"/>
          </p:cNvSpPr>
          <p:nvPr>
            <p:ph type="ftr" sz="quarter" idx="11"/>
          </p:nvPr>
        </p:nvSpPr>
        <p:spPr/>
        <p:txBody>
          <a:bodyPr/>
          <a:lstStyle/>
          <a:p>
            <a:endParaRPr lang="en-GB"/>
          </a:p>
        </p:txBody>
      </p:sp>
      <p:sp>
        <p:nvSpPr>
          <p:cNvPr id="4" name="Označba mesta številke diapozitiva 3"/>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374387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GB"/>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0E468115-5189-4EBE-8CA3-8D06D8EC5B56}" type="datetimeFigureOut">
              <a:rPr lang="en-GB" smtClean="0"/>
              <a:t>13/03/2021</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41390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GB"/>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0E468115-5189-4EBE-8CA3-8D06D8EC5B56}" type="datetimeFigureOut">
              <a:rPr lang="en-GB" smtClean="0"/>
              <a:t>13/03/2021</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0146EBDF-DFC7-432E-998D-5B4751DDCC79}" type="slidenum">
              <a:rPr lang="en-GB" smtClean="0"/>
              <a:t>‹#›</a:t>
            </a:fld>
            <a:endParaRPr lang="en-GB"/>
          </a:p>
        </p:txBody>
      </p:sp>
    </p:spTree>
    <p:extLst>
      <p:ext uri="{BB962C8B-B14F-4D97-AF65-F5344CB8AC3E}">
        <p14:creationId xmlns:p14="http://schemas.microsoft.com/office/powerpoint/2010/main" val="275462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GB"/>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68115-5189-4EBE-8CA3-8D06D8EC5B56}" type="datetimeFigureOut">
              <a:rPr lang="en-GB" smtClean="0"/>
              <a:t>13/03/2021</a:t>
            </a:fld>
            <a:endParaRPr lang="en-GB"/>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EBDF-DFC7-432E-998D-5B4751DDCC79}" type="slidenum">
              <a:rPr lang="en-GB" smtClean="0"/>
              <a:t>‹#›</a:t>
            </a:fld>
            <a:endParaRPr lang="en-GB"/>
          </a:p>
        </p:txBody>
      </p:sp>
    </p:spTree>
    <p:extLst>
      <p:ext uri="{BB962C8B-B14F-4D97-AF65-F5344CB8AC3E}">
        <p14:creationId xmlns:p14="http://schemas.microsoft.com/office/powerpoint/2010/main" val="1266859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42253" y="282104"/>
            <a:ext cx="10507493" cy="1457224"/>
          </a:xfrm>
        </p:spPr>
        <p:txBody>
          <a:bodyPr>
            <a:normAutofit fontScale="90000"/>
          </a:bodyPr>
          <a:lstStyle/>
          <a:p>
            <a:r>
              <a:rPr lang="en-US" sz="3600" b="1" dirty="0"/>
              <a:t>“</a:t>
            </a:r>
            <a:r>
              <a:rPr lang="sl-SI" sz="3600" b="1" dirty="0" err="1"/>
              <a:t>Truth</a:t>
            </a:r>
            <a:r>
              <a:rPr lang="sl-SI" sz="3600" b="1" dirty="0"/>
              <a:t> </a:t>
            </a:r>
            <a:r>
              <a:rPr lang="sl-SI" sz="3600" b="1" dirty="0" err="1"/>
              <a:t>and</a:t>
            </a:r>
            <a:r>
              <a:rPr lang="sl-SI" sz="3600" b="1" dirty="0"/>
              <a:t> </a:t>
            </a:r>
            <a:r>
              <a:rPr lang="en-US" sz="3600" b="1" dirty="0"/>
              <a:t>Lying in Politics: Reflections on The Pentagon Papers.”</a:t>
            </a:r>
            <a:r>
              <a:rPr lang="sl-SI" sz="3600" b="1" dirty="0"/>
              <a:t>  </a:t>
            </a:r>
            <a:r>
              <a:rPr lang="en-US" sz="3600" b="1" dirty="0"/>
              <a:t> Hannah Arendt</a:t>
            </a:r>
            <a:br>
              <a:rPr lang="de-DE" dirty="0"/>
            </a:br>
            <a:endParaRPr lang="en-GB"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792" y="1733188"/>
            <a:ext cx="7143750" cy="4019550"/>
          </a:xfrm>
        </p:spPr>
      </p:pic>
      <p:sp>
        <p:nvSpPr>
          <p:cNvPr id="3" name="PoljeZBesedilom 2"/>
          <p:cNvSpPr txBox="1"/>
          <p:nvPr/>
        </p:nvSpPr>
        <p:spPr>
          <a:xfrm>
            <a:off x="9117754" y="2431915"/>
            <a:ext cx="2526255" cy="1077218"/>
          </a:xfrm>
          <a:prstGeom prst="rect">
            <a:avLst/>
          </a:prstGeom>
          <a:noFill/>
        </p:spPr>
        <p:txBody>
          <a:bodyPr wrap="square" rtlCol="0">
            <a:spAutoFit/>
          </a:bodyPr>
          <a:lstStyle/>
          <a:p>
            <a:r>
              <a:rPr lang="sl-SI" sz="3200" dirty="0"/>
              <a:t>mag. Sofija </a:t>
            </a:r>
            <a:r>
              <a:rPr lang="sl-SI" sz="3200" dirty="0" err="1"/>
              <a:t>Baškarad</a:t>
            </a:r>
            <a:endParaRPr lang="en-GB" sz="3200" dirty="0"/>
          </a:p>
        </p:txBody>
      </p:sp>
    </p:spTree>
    <p:extLst>
      <p:ext uri="{BB962C8B-B14F-4D97-AF65-F5344CB8AC3E}">
        <p14:creationId xmlns:p14="http://schemas.microsoft.com/office/powerpoint/2010/main" val="320587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PART 1 - </a:t>
            </a:r>
            <a:r>
              <a:rPr lang="sl-SI" b="1" dirty="0"/>
              <a:t>FACTUAL TRUTH</a:t>
            </a:r>
            <a:endParaRPr lang="en-GB" b="1" dirty="0"/>
          </a:p>
        </p:txBody>
      </p:sp>
      <p:sp>
        <p:nvSpPr>
          <p:cNvPr id="3" name="Označba mesta vsebine 2"/>
          <p:cNvSpPr>
            <a:spLocks noGrp="1"/>
          </p:cNvSpPr>
          <p:nvPr>
            <p:ph idx="1"/>
          </p:nvPr>
        </p:nvSpPr>
        <p:spPr/>
        <p:txBody>
          <a:bodyPr/>
          <a:lstStyle/>
          <a:p>
            <a:r>
              <a:rPr lang="en-US" b="1" dirty="0"/>
              <a:t>factual truth</a:t>
            </a:r>
            <a:r>
              <a:rPr lang="en-US" dirty="0"/>
              <a:t> so </a:t>
            </a:r>
            <a:r>
              <a:rPr lang="en-US" b="1" dirty="0"/>
              <a:t>the facts and events of our existence our life are the outcome of us living together</a:t>
            </a:r>
            <a:r>
              <a:rPr lang="en-US" dirty="0"/>
              <a:t> </a:t>
            </a:r>
            <a:endParaRPr lang="sl-SI" dirty="0"/>
          </a:p>
          <a:p>
            <a:r>
              <a:rPr lang="en-US" dirty="0"/>
              <a:t>so </a:t>
            </a:r>
            <a:r>
              <a:rPr lang="en-US" b="1" dirty="0"/>
              <a:t>when power or politics starts</a:t>
            </a:r>
            <a:r>
              <a:rPr lang="en-US" dirty="0"/>
              <a:t> to attack or chip away at these factual truths </a:t>
            </a:r>
            <a:endParaRPr lang="sl-SI" dirty="0"/>
          </a:p>
          <a:p>
            <a:r>
              <a:rPr lang="en-US" dirty="0"/>
              <a:t>the lies are destroying the world that we share </a:t>
            </a:r>
            <a:endParaRPr lang="sl-SI" dirty="0"/>
          </a:p>
          <a:p>
            <a:r>
              <a:rPr lang="en-US" dirty="0"/>
              <a:t>are much more fragile than other forms of mathematical theories or scientific discoveries because they exist in the </a:t>
            </a:r>
            <a:r>
              <a:rPr lang="en-US" b="1" dirty="0"/>
              <a:t> </a:t>
            </a:r>
            <a:r>
              <a:rPr lang="en-US" dirty="0"/>
              <a:t>ever-changing of human affairs </a:t>
            </a:r>
            <a:endParaRPr lang="en-GB" dirty="0"/>
          </a:p>
        </p:txBody>
      </p:sp>
    </p:spTree>
    <p:extLst>
      <p:ext uri="{BB962C8B-B14F-4D97-AF65-F5344CB8AC3E}">
        <p14:creationId xmlns:p14="http://schemas.microsoft.com/office/powerpoint/2010/main" val="48834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PART 2 </a:t>
            </a:r>
            <a:endParaRPr lang="en-GB" dirty="0"/>
          </a:p>
        </p:txBody>
      </p:sp>
      <p:sp>
        <p:nvSpPr>
          <p:cNvPr id="3" name="Označba mesta vsebine 2"/>
          <p:cNvSpPr>
            <a:spLocks noGrp="1"/>
          </p:cNvSpPr>
          <p:nvPr>
            <p:ph idx="1"/>
          </p:nvPr>
        </p:nvSpPr>
        <p:spPr/>
        <p:txBody>
          <a:bodyPr/>
          <a:lstStyle/>
          <a:p>
            <a:r>
              <a:rPr lang="en-US" dirty="0"/>
              <a:t>Arendt is going to primarily turn to Plato to talk about the historical relationship between truth and opinions and the </a:t>
            </a:r>
            <a:r>
              <a:rPr lang="en-US" b="1" dirty="0"/>
              <a:t>difference between truth and opinions </a:t>
            </a:r>
            <a:endParaRPr lang="sl-SI" b="1" dirty="0"/>
          </a:p>
          <a:p>
            <a:r>
              <a:rPr lang="en-US" dirty="0"/>
              <a:t>dichotomy</a:t>
            </a:r>
            <a:endParaRPr lang="sl-SI" dirty="0"/>
          </a:p>
          <a:p>
            <a:endParaRPr lang="sl-SI" b="1" dirty="0"/>
          </a:p>
          <a:p>
            <a:endParaRPr lang="sl-SI" b="1" dirty="0"/>
          </a:p>
          <a:p>
            <a:endParaRPr lang="sl-SI" b="1" dirty="0"/>
          </a:p>
          <a:p>
            <a:r>
              <a:rPr lang="en-US" b="1" dirty="0"/>
              <a:t>how we engage with one another</a:t>
            </a:r>
            <a:r>
              <a:rPr lang="sl-SI" b="1" dirty="0"/>
              <a:t>: DIALOG - RET</a:t>
            </a:r>
            <a:endParaRPr lang="en-GB" b="1" dirty="0"/>
          </a:p>
        </p:txBody>
      </p:sp>
      <p:graphicFrame>
        <p:nvGraphicFramePr>
          <p:cNvPr id="6" name="Tabela 5"/>
          <p:cNvGraphicFramePr>
            <a:graphicFrameLocks noGrp="1"/>
          </p:cNvGraphicFramePr>
          <p:nvPr>
            <p:extLst>
              <p:ext uri="{D42A27DB-BD31-4B8C-83A1-F6EECF244321}">
                <p14:modId xmlns:p14="http://schemas.microsoft.com/office/powerpoint/2010/main" val="2389158707"/>
              </p:ext>
            </p:extLst>
          </p:nvPr>
        </p:nvGraphicFramePr>
        <p:xfrm>
          <a:off x="838200" y="3583772"/>
          <a:ext cx="7971278" cy="1483360"/>
        </p:xfrm>
        <a:graphic>
          <a:graphicData uri="http://schemas.openxmlformats.org/drawingml/2006/table">
            <a:tbl>
              <a:tblPr firstRow="1" bandRow="1">
                <a:tableStyleId>{5C22544A-7EE6-4342-B048-85BDC9FD1C3A}</a:tableStyleId>
              </a:tblPr>
              <a:tblGrid>
                <a:gridCol w="3985639">
                  <a:extLst>
                    <a:ext uri="{9D8B030D-6E8A-4147-A177-3AD203B41FA5}">
                      <a16:colId xmlns:a16="http://schemas.microsoft.com/office/drawing/2014/main" val="2221599674"/>
                    </a:ext>
                  </a:extLst>
                </a:gridCol>
                <a:gridCol w="3985639">
                  <a:extLst>
                    <a:ext uri="{9D8B030D-6E8A-4147-A177-3AD203B41FA5}">
                      <a16:colId xmlns:a16="http://schemas.microsoft.com/office/drawing/2014/main" val="3702282932"/>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2458250048"/>
                  </a:ext>
                </a:extLst>
              </a:tr>
              <a:tr h="370840">
                <a:tc>
                  <a:txBody>
                    <a:bodyPr/>
                    <a:lstStyle/>
                    <a:p>
                      <a:r>
                        <a:rPr lang="sl-SI" b="1" dirty="0" err="1"/>
                        <a:t>truth</a:t>
                      </a:r>
                      <a:endParaRPr lang="en-GB" b="1" dirty="0"/>
                    </a:p>
                  </a:txBody>
                  <a:tcPr/>
                </a:tc>
                <a:tc>
                  <a:txBody>
                    <a:bodyPr/>
                    <a:lstStyle/>
                    <a:p>
                      <a:r>
                        <a:rPr lang="sl-SI" b="0" dirty="0" err="1"/>
                        <a:t>opnien</a:t>
                      </a:r>
                      <a:endParaRPr lang="en-GB" b="0" dirty="0"/>
                    </a:p>
                  </a:txBody>
                  <a:tcPr/>
                </a:tc>
                <a:extLst>
                  <a:ext uri="{0D108BD9-81ED-4DB2-BD59-A6C34878D82A}">
                    <a16:rowId xmlns:a16="http://schemas.microsoft.com/office/drawing/2014/main" val="57623804"/>
                  </a:ext>
                </a:extLst>
              </a:tr>
              <a:tr h="370840">
                <a:tc>
                  <a:txBody>
                    <a:bodyPr/>
                    <a:lstStyle/>
                    <a:p>
                      <a:r>
                        <a:rPr lang="en-US" sz="1800" b="1" kern="1200" dirty="0">
                          <a:solidFill>
                            <a:schemeClr val="dk1"/>
                          </a:solidFill>
                          <a:effectLst/>
                          <a:latin typeface="+mn-lt"/>
                          <a:ea typeface="+mn-ea"/>
                          <a:cs typeface="+mn-cs"/>
                        </a:rPr>
                        <a:t>life of the philosopher </a:t>
                      </a:r>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0" dirty="0" err="1"/>
                        <a:t>life</a:t>
                      </a:r>
                      <a:r>
                        <a:rPr lang="sl-SI" b="0" baseline="0" dirty="0"/>
                        <a:t> </a:t>
                      </a:r>
                      <a:r>
                        <a:rPr lang="sl-SI" b="0" baseline="0" dirty="0" err="1"/>
                        <a:t>of</a:t>
                      </a:r>
                      <a:r>
                        <a:rPr lang="sl-SI" b="0" baseline="0" dirty="0"/>
                        <a:t> </a:t>
                      </a:r>
                      <a:r>
                        <a:rPr lang="sl-SI" b="0" baseline="0" dirty="0" err="1"/>
                        <a:t>the</a:t>
                      </a:r>
                      <a:r>
                        <a:rPr lang="sl-SI" b="0" baseline="0" dirty="0"/>
                        <a:t> </a:t>
                      </a:r>
                      <a:r>
                        <a:rPr lang="sl-SI" b="0" baseline="0" dirty="0" err="1"/>
                        <a:t>citizen</a:t>
                      </a:r>
                      <a:endParaRPr lang="en-GB" b="0" dirty="0"/>
                    </a:p>
                  </a:txBody>
                  <a:tcPr/>
                </a:tc>
                <a:extLst>
                  <a:ext uri="{0D108BD9-81ED-4DB2-BD59-A6C34878D82A}">
                    <a16:rowId xmlns:a16="http://schemas.microsoft.com/office/drawing/2014/main" val="3420228920"/>
                  </a:ext>
                </a:extLst>
              </a:tr>
              <a:tr h="370840">
                <a:tc>
                  <a:txBody>
                    <a:bodyPr/>
                    <a:lstStyle/>
                    <a:p>
                      <a:r>
                        <a:rPr lang="sl-SI" b="1" dirty="0"/>
                        <a:t>dialog </a:t>
                      </a:r>
                      <a:endParaRPr lang="en-GB" b="1" dirty="0"/>
                    </a:p>
                  </a:txBody>
                  <a:tcPr/>
                </a:tc>
                <a:tc>
                  <a:txBody>
                    <a:bodyPr/>
                    <a:lstStyle/>
                    <a:p>
                      <a:r>
                        <a:rPr lang="en-US" sz="1800" b="0" kern="1200" dirty="0">
                          <a:solidFill>
                            <a:schemeClr val="dk1"/>
                          </a:solidFill>
                          <a:effectLst/>
                          <a:latin typeface="+mn-lt"/>
                          <a:ea typeface="+mn-ea"/>
                          <a:cs typeface="+mn-cs"/>
                        </a:rPr>
                        <a:t>rhetoric </a:t>
                      </a:r>
                      <a:endParaRPr lang="en-GB" b="0" dirty="0"/>
                    </a:p>
                  </a:txBody>
                  <a:tcPr/>
                </a:tc>
                <a:extLst>
                  <a:ext uri="{0D108BD9-81ED-4DB2-BD59-A6C34878D82A}">
                    <a16:rowId xmlns:a16="http://schemas.microsoft.com/office/drawing/2014/main" val="1266824624"/>
                  </a:ext>
                </a:extLst>
              </a:tr>
            </a:tbl>
          </a:graphicData>
        </a:graphic>
      </p:graphicFrame>
    </p:spTree>
    <p:extLst>
      <p:ext uri="{BB962C8B-B14F-4D97-AF65-F5344CB8AC3E}">
        <p14:creationId xmlns:p14="http://schemas.microsoft.com/office/powerpoint/2010/main" val="22856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a:t>
            </a:r>
            <a:r>
              <a:rPr lang="en-US" dirty="0"/>
              <a:t>hat it means not just to be a </a:t>
            </a:r>
            <a:r>
              <a:rPr lang="en-US" b="1" dirty="0"/>
              <a:t>truth teller</a:t>
            </a:r>
            <a:r>
              <a:rPr lang="sl-SI" b="1" dirty="0"/>
              <a:t>?</a:t>
            </a:r>
            <a:endParaRPr lang="en-GB" dirty="0"/>
          </a:p>
        </p:txBody>
      </p:sp>
      <p:sp>
        <p:nvSpPr>
          <p:cNvPr id="3" name="Označba mesta vsebine 2"/>
          <p:cNvSpPr>
            <a:spLocks noGrp="1"/>
          </p:cNvSpPr>
          <p:nvPr>
            <p:ph idx="1"/>
          </p:nvPr>
        </p:nvSpPr>
        <p:spPr/>
        <p:txBody>
          <a:bodyPr/>
          <a:lstStyle/>
          <a:p>
            <a:r>
              <a:rPr lang="sl-SI" dirty="0"/>
              <a:t>W</a:t>
            </a:r>
            <a:r>
              <a:rPr lang="en-US" dirty="0"/>
              <a:t>hat it means not just to be a </a:t>
            </a:r>
            <a:r>
              <a:rPr lang="en-US" b="1" dirty="0"/>
              <a:t>truth teller today which is always a dangerous profession</a:t>
            </a:r>
            <a:r>
              <a:rPr lang="en-US" dirty="0"/>
              <a:t> to stand outside the realm of politics </a:t>
            </a:r>
            <a:r>
              <a:rPr lang="en-US" b="1" dirty="0"/>
              <a:t>but to enter into the public sphere</a:t>
            </a:r>
            <a:r>
              <a:rPr lang="en-US" dirty="0"/>
              <a:t> and to express one's political opinion is has in itself become a very dangerous business where we are met with increasing hostility and less dialogue</a:t>
            </a:r>
            <a:r>
              <a:rPr lang="sl-SI" dirty="0"/>
              <a:t>.</a:t>
            </a:r>
          </a:p>
          <a:p>
            <a:r>
              <a:rPr lang="sl-SI" dirty="0"/>
              <a:t>enter </a:t>
            </a:r>
            <a:r>
              <a:rPr lang="en-US" dirty="0"/>
              <a:t>into the </a:t>
            </a:r>
            <a:r>
              <a:rPr lang="en-US" b="1" dirty="0"/>
              <a:t>marketplace </a:t>
            </a:r>
            <a:r>
              <a:rPr lang="sl-SI" b="1" dirty="0"/>
              <a:t>= Agora = </a:t>
            </a:r>
            <a:r>
              <a:rPr lang="en-US" dirty="0"/>
              <a:t>where we don't just exchange things but so ideas </a:t>
            </a:r>
            <a:endParaRPr lang="sl-SI" dirty="0"/>
          </a:p>
          <a:p>
            <a:r>
              <a:rPr lang="en-US" b="1" dirty="0"/>
              <a:t>philosophical truth is made public it becomes opinion</a:t>
            </a:r>
            <a:endParaRPr lang="sl-SI" b="1" dirty="0"/>
          </a:p>
          <a:p>
            <a:r>
              <a:rPr lang="en-US" b="1" dirty="0"/>
              <a:t>factual truth </a:t>
            </a:r>
            <a:r>
              <a:rPr lang="sl-SI" b="1" dirty="0" err="1"/>
              <a:t>it‘s</a:t>
            </a:r>
            <a:r>
              <a:rPr lang="sl-SI" b="1" dirty="0"/>
              <a:t> </a:t>
            </a:r>
            <a:r>
              <a:rPr lang="en-US" b="1" dirty="0"/>
              <a:t>by witnesses</a:t>
            </a:r>
            <a:r>
              <a:rPr lang="en-US" dirty="0"/>
              <a:t>  </a:t>
            </a:r>
            <a:endParaRPr lang="sl-SI" b="1" dirty="0"/>
          </a:p>
          <a:p>
            <a:endParaRPr lang="en-GB" dirty="0"/>
          </a:p>
        </p:txBody>
      </p:sp>
    </p:spTree>
    <p:extLst>
      <p:ext uri="{BB962C8B-B14F-4D97-AF65-F5344CB8AC3E}">
        <p14:creationId xmlns:p14="http://schemas.microsoft.com/office/powerpoint/2010/main" val="174456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PART 3 - </a:t>
            </a:r>
            <a:r>
              <a:rPr lang="en-US" b="1" dirty="0"/>
              <a:t>intellectual thinking exercise</a:t>
            </a:r>
            <a:endParaRPr lang="en-GB" dirty="0"/>
          </a:p>
        </p:txBody>
      </p:sp>
      <p:sp>
        <p:nvSpPr>
          <p:cNvPr id="3" name="Označba mesta vsebine 2"/>
          <p:cNvSpPr>
            <a:spLocks noGrp="1"/>
          </p:cNvSpPr>
          <p:nvPr>
            <p:ph sz="half" idx="1"/>
          </p:nvPr>
        </p:nvSpPr>
        <p:spPr/>
        <p:txBody>
          <a:bodyPr>
            <a:normAutofit fontScale="92500"/>
          </a:bodyPr>
          <a:lstStyle/>
          <a:p>
            <a:r>
              <a:rPr lang="en-US" dirty="0"/>
              <a:t>how we form political opinions and how our political opinions take on firmness and validity </a:t>
            </a:r>
            <a:endParaRPr lang="sl-SI" dirty="0"/>
          </a:p>
          <a:p>
            <a:r>
              <a:rPr lang="en-US" dirty="0"/>
              <a:t>we form opinions on a political issue by coming into conversation with viewpoints that are not our own and by incorporating them into our own thought process. </a:t>
            </a:r>
            <a:endParaRPr lang="sl-SI" dirty="0"/>
          </a:p>
          <a:p>
            <a:r>
              <a:rPr lang="en-US" dirty="0"/>
              <a:t> </a:t>
            </a:r>
            <a:r>
              <a:rPr lang="en-US" b="1" dirty="0"/>
              <a:t>importance of thinking</a:t>
            </a:r>
            <a:r>
              <a:rPr lang="en-US" dirty="0"/>
              <a:t> </a:t>
            </a:r>
            <a:r>
              <a:rPr lang="en-US" b="1" dirty="0"/>
              <a:t>to the relationship between truth and politics</a:t>
            </a:r>
            <a:r>
              <a:rPr lang="en-US" dirty="0"/>
              <a:t> </a:t>
            </a:r>
          </a:p>
          <a:p>
            <a:endParaRPr lang="en-GB" dirty="0"/>
          </a:p>
        </p:txBody>
      </p:sp>
      <p:sp>
        <p:nvSpPr>
          <p:cNvPr id="4" name="Označba mesta vsebine 3"/>
          <p:cNvSpPr>
            <a:spLocks noGrp="1"/>
          </p:cNvSpPr>
          <p:nvPr>
            <p:ph sz="half" idx="2"/>
          </p:nvPr>
        </p:nvSpPr>
        <p:spPr/>
        <p:txBody>
          <a:bodyPr>
            <a:normAutofit fontScale="92500"/>
          </a:bodyPr>
          <a:lstStyle/>
          <a:p>
            <a:r>
              <a:rPr lang="sl-SI" dirty="0"/>
              <a:t>I</a:t>
            </a:r>
            <a:r>
              <a:rPr lang="en-US" dirty="0"/>
              <a:t>t's better </a:t>
            </a:r>
            <a:r>
              <a:rPr lang="en-US" b="1" dirty="0"/>
              <a:t>to be at odds with the whole world </a:t>
            </a:r>
            <a:r>
              <a:rPr lang="en-US" dirty="0"/>
              <a:t>than </a:t>
            </a:r>
            <a:r>
              <a:rPr lang="en-US" b="1" dirty="0"/>
              <a:t>to be at odds with our</a:t>
            </a:r>
            <a:r>
              <a:rPr lang="sl-SI" b="1" dirty="0" err="1"/>
              <a:t>selves</a:t>
            </a:r>
            <a:r>
              <a:rPr lang="sl-SI" b="1" dirty="0"/>
              <a:t>.</a:t>
            </a:r>
          </a:p>
          <a:p>
            <a:r>
              <a:rPr lang="sl-SI" dirty="0"/>
              <a:t>Bolje je trpeti krivico, kakor jo </a:t>
            </a:r>
            <a:r>
              <a:rPr lang="sl-SI" dirty="0" err="1"/>
              <a:t>povzočati</a:t>
            </a:r>
            <a:r>
              <a:rPr lang="sl-SI" dirty="0"/>
              <a:t>.</a:t>
            </a:r>
          </a:p>
          <a:p>
            <a:r>
              <a:rPr lang="sl-SI" dirty="0"/>
              <a:t>Ne nasprotuj si!</a:t>
            </a:r>
            <a:endParaRPr lang="en-GB" dirty="0"/>
          </a:p>
        </p:txBody>
      </p:sp>
    </p:spTree>
    <p:extLst>
      <p:ext uri="{BB962C8B-B14F-4D97-AF65-F5344CB8AC3E}">
        <p14:creationId xmlns:p14="http://schemas.microsoft.com/office/powerpoint/2010/main" val="358336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PART 4  </a:t>
            </a:r>
            <a:r>
              <a:rPr lang="sl-SI" b="1" dirty="0"/>
              <a:t>O</a:t>
            </a:r>
            <a:r>
              <a:rPr lang="en-US" b="1" dirty="0" err="1"/>
              <a:t>pposite</a:t>
            </a:r>
            <a:r>
              <a:rPr lang="en-US" b="1" dirty="0"/>
              <a:t> of factual truth in modernity is the lie </a:t>
            </a:r>
            <a:r>
              <a:rPr lang="sl-SI" b="1" dirty="0"/>
              <a:t> </a:t>
            </a:r>
            <a:endParaRPr lang="en-GB" b="1" dirty="0"/>
          </a:p>
        </p:txBody>
      </p:sp>
      <p:sp>
        <p:nvSpPr>
          <p:cNvPr id="3" name="Označba mesta vsebine 2"/>
          <p:cNvSpPr>
            <a:spLocks noGrp="1"/>
          </p:cNvSpPr>
          <p:nvPr>
            <p:ph sz="half" idx="1"/>
          </p:nvPr>
        </p:nvSpPr>
        <p:spPr/>
        <p:txBody>
          <a:bodyPr>
            <a:normAutofit fontScale="85000" lnSpcReduction="20000"/>
          </a:bodyPr>
          <a:lstStyle/>
          <a:p>
            <a:pPr marL="0" indent="0">
              <a:buNone/>
            </a:pPr>
            <a:r>
              <a:rPr lang="en-US" b="1" dirty="0"/>
              <a:t>deliberate falsehood</a:t>
            </a:r>
            <a:r>
              <a:rPr lang="en-US" dirty="0"/>
              <a:t> </a:t>
            </a:r>
            <a:r>
              <a:rPr lang="en-US" b="1" dirty="0"/>
              <a:t>or a lie</a:t>
            </a:r>
            <a:r>
              <a:rPr lang="en-US" dirty="0"/>
              <a:t> </a:t>
            </a:r>
            <a:r>
              <a:rPr lang="sl-SI" dirty="0"/>
              <a:t> </a:t>
            </a:r>
          </a:p>
          <a:p>
            <a:pPr marL="0" indent="0">
              <a:buNone/>
            </a:pPr>
            <a:endParaRPr lang="sl-SI" b="1" dirty="0"/>
          </a:p>
          <a:p>
            <a:pPr marL="0" indent="0">
              <a:buNone/>
            </a:pPr>
            <a:r>
              <a:rPr lang="en-US" b="1" dirty="0"/>
              <a:t>character of the liar</a:t>
            </a:r>
            <a:endParaRPr lang="sl-SI" b="1" dirty="0"/>
          </a:p>
          <a:p>
            <a:pPr marL="0" indent="0">
              <a:buNone/>
            </a:pPr>
            <a:r>
              <a:rPr lang="sl-SI" dirty="0"/>
              <a:t>a) </a:t>
            </a:r>
            <a:r>
              <a:rPr lang="en-US" dirty="0"/>
              <a:t>the liar is already in the realm of politics</a:t>
            </a:r>
            <a:endParaRPr lang="sl-SI" b="1" dirty="0"/>
          </a:p>
          <a:p>
            <a:pPr marL="0" indent="0">
              <a:buNone/>
            </a:pPr>
            <a:r>
              <a:rPr lang="sl-SI" b="1" dirty="0"/>
              <a:t>b) </a:t>
            </a:r>
            <a:r>
              <a:rPr lang="en-US" dirty="0"/>
              <a:t>he's an actor</a:t>
            </a:r>
            <a:r>
              <a:rPr lang="sl-SI" dirty="0"/>
              <a:t> </a:t>
            </a:r>
            <a:r>
              <a:rPr lang="en-US" dirty="0"/>
              <a:t>by nature </a:t>
            </a:r>
            <a:endParaRPr lang="sl-SI" dirty="0"/>
          </a:p>
          <a:p>
            <a:pPr marL="0" indent="0">
              <a:buNone/>
            </a:pPr>
            <a:r>
              <a:rPr lang="sl-SI" dirty="0"/>
              <a:t>c) </a:t>
            </a:r>
            <a:r>
              <a:rPr lang="en-US" dirty="0"/>
              <a:t>he wants to make the world otherwise </a:t>
            </a:r>
            <a:endParaRPr lang="sl-SI" dirty="0"/>
          </a:p>
          <a:p>
            <a:pPr marL="0" indent="0">
              <a:buNone/>
            </a:pPr>
            <a:r>
              <a:rPr lang="sl-SI" dirty="0"/>
              <a:t>d) </a:t>
            </a:r>
            <a:r>
              <a:rPr lang="en-US" dirty="0"/>
              <a:t>he wants to make the world different </a:t>
            </a:r>
            <a:endParaRPr lang="sl-SI" dirty="0"/>
          </a:p>
          <a:p>
            <a:pPr marL="0" indent="0">
              <a:buNone/>
            </a:pPr>
            <a:r>
              <a:rPr lang="sl-SI" dirty="0"/>
              <a:t>e) </a:t>
            </a:r>
            <a:r>
              <a:rPr lang="en-US" dirty="0"/>
              <a:t>he wants to change the world</a:t>
            </a:r>
            <a:endParaRPr lang="sl-SI" dirty="0"/>
          </a:p>
          <a:p>
            <a:pPr marL="0" indent="0">
              <a:buNone/>
            </a:pPr>
            <a:r>
              <a:rPr lang="sl-SI" dirty="0"/>
              <a:t>f) </a:t>
            </a:r>
            <a:r>
              <a:rPr lang="en-US" dirty="0"/>
              <a:t>he's challenging the factual truth of the world </a:t>
            </a:r>
            <a:endParaRPr lang="en-GB" dirty="0"/>
          </a:p>
        </p:txBody>
      </p:sp>
      <p:sp>
        <p:nvSpPr>
          <p:cNvPr id="4" name="Označba mesta vsebine 3"/>
          <p:cNvSpPr>
            <a:spLocks noGrp="1"/>
          </p:cNvSpPr>
          <p:nvPr>
            <p:ph sz="half" idx="2"/>
          </p:nvPr>
        </p:nvSpPr>
        <p:spPr/>
        <p:txBody>
          <a:bodyPr>
            <a:normAutofit fontScale="85000" lnSpcReduction="20000"/>
          </a:bodyPr>
          <a:lstStyle/>
          <a:p>
            <a:r>
              <a:rPr lang="en-US" b="1" dirty="0"/>
              <a:t>truth-telling</a:t>
            </a:r>
            <a:r>
              <a:rPr lang="sl-SI" b="1" dirty="0"/>
              <a:t>  </a:t>
            </a:r>
            <a:r>
              <a:rPr lang="en-US" b="1" dirty="0"/>
              <a:t>now has never been a political virtue</a:t>
            </a:r>
            <a:r>
              <a:rPr lang="en-US" dirty="0"/>
              <a:t> because truth-telling doesn't desire to make the world other than it is</a:t>
            </a:r>
            <a:endParaRPr lang="sl-SI" dirty="0"/>
          </a:p>
          <a:p>
            <a:r>
              <a:rPr lang="en-US" dirty="0"/>
              <a:t> truth-telling is a way of telling it like it is </a:t>
            </a:r>
            <a:endParaRPr lang="sl-SI" dirty="0"/>
          </a:p>
          <a:p>
            <a:r>
              <a:rPr lang="en-US" dirty="0"/>
              <a:t>political lies are very dangerous these deliberate political lies that</a:t>
            </a:r>
            <a:r>
              <a:rPr lang="sl-SI" dirty="0"/>
              <a:t> </a:t>
            </a:r>
            <a:r>
              <a:rPr lang="en-US" dirty="0"/>
              <a:t>consistently attack factual truth</a:t>
            </a:r>
            <a:r>
              <a:rPr lang="sl-SI" dirty="0"/>
              <a:t> </a:t>
            </a:r>
          </a:p>
          <a:p>
            <a:r>
              <a:rPr lang="en-US" dirty="0"/>
              <a:t>that organized lying has always destroyed whatever it has decided to negate</a:t>
            </a:r>
            <a:r>
              <a:rPr lang="sl-SI" dirty="0"/>
              <a:t>: </a:t>
            </a:r>
            <a:r>
              <a:rPr lang="en-US" dirty="0"/>
              <a:t>characteristic totalitarian governments</a:t>
            </a:r>
            <a:endParaRPr lang="en-GB" dirty="0"/>
          </a:p>
        </p:txBody>
      </p:sp>
    </p:spTree>
    <p:extLst>
      <p:ext uri="{BB962C8B-B14F-4D97-AF65-F5344CB8AC3E}">
        <p14:creationId xmlns:p14="http://schemas.microsoft.com/office/powerpoint/2010/main" val="24669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Part 4  </a:t>
            </a:r>
            <a:r>
              <a:rPr lang="sl-SI" b="1" dirty="0"/>
              <a:t>LIE IS APPEALING </a:t>
            </a:r>
            <a:endParaRPr lang="en-GB" dirty="0"/>
          </a:p>
        </p:txBody>
      </p:sp>
      <p:sp>
        <p:nvSpPr>
          <p:cNvPr id="3" name="Označba mesta vsebine 2"/>
          <p:cNvSpPr>
            <a:spLocks noGrp="1"/>
          </p:cNvSpPr>
          <p:nvPr>
            <p:ph sz="half" idx="1"/>
          </p:nvPr>
        </p:nvSpPr>
        <p:spPr/>
        <p:txBody>
          <a:bodyPr/>
          <a:lstStyle/>
          <a:p>
            <a:r>
              <a:rPr lang="en-US" b="1" dirty="0"/>
              <a:t>Traditional lie</a:t>
            </a:r>
            <a:r>
              <a:rPr lang="sl-SI" b="1" dirty="0"/>
              <a:t> </a:t>
            </a:r>
            <a:r>
              <a:rPr lang="en-US" dirty="0"/>
              <a:t>was understood to be a political virtue </a:t>
            </a:r>
            <a:r>
              <a:rPr lang="sl-SI" dirty="0"/>
              <a:t>= </a:t>
            </a:r>
            <a:r>
              <a:rPr lang="en-US" dirty="0"/>
              <a:t>substitute for a form of violence </a:t>
            </a:r>
            <a:endParaRPr lang="sl-SI" dirty="0"/>
          </a:p>
          <a:p>
            <a:r>
              <a:rPr lang="en-US" dirty="0"/>
              <a:t>was never meant to deceive everybody </a:t>
            </a:r>
            <a:endParaRPr lang="sl-SI" dirty="0"/>
          </a:p>
          <a:p>
            <a:r>
              <a:rPr lang="en-US" dirty="0"/>
              <a:t>it was directed at an enemy it was a tool used in deception but</a:t>
            </a:r>
            <a:endParaRPr lang="en-GB" dirty="0"/>
          </a:p>
        </p:txBody>
      </p:sp>
      <p:sp>
        <p:nvSpPr>
          <p:cNvPr id="4" name="Označba mesta vsebine 3"/>
          <p:cNvSpPr>
            <a:spLocks noGrp="1"/>
          </p:cNvSpPr>
          <p:nvPr>
            <p:ph sz="half" idx="2"/>
          </p:nvPr>
        </p:nvSpPr>
        <p:spPr/>
        <p:txBody>
          <a:bodyPr/>
          <a:lstStyle/>
          <a:p>
            <a:r>
              <a:rPr lang="en-US" b="1" dirty="0"/>
              <a:t>modern lies</a:t>
            </a:r>
            <a:r>
              <a:rPr lang="en-US" dirty="0"/>
              <a:t> are kind of image making representations</a:t>
            </a:r>
            <a:endParaRPr lang="sl-SI" dirty="0"/>
          </a:p>
          <a:p>
            <a:r>
              <a:rPr lang="en-US" dirty="0"/>
              <a:t>meant to deceive everybody </a:t>
            </a:r>
            <a:endParaRPr lang="sl-SI" dirty="0"/>
          </a:p>
          <a:p>
            <a:r>
              <a:rPr lang="sl-SI" dirty="0" err="1"/>
              <a:t>subs</a:t>
            </a:r>
            <a:r>
              <a:rPr lang="en-US" dirty="0" err="1"/>
              <a:t>itution</a:t>
            </a:r>
            <a:r>
              <a:rPr lang="en-US" dirty="0"/>
              <a:t> of lies for factual truth </a:t>
            </a:r>
            <a:endParaRPr lang="sl-SI" dirty="0"/>
          </a:p>
          <a:p>
            <a:r>
              <a:rPr lang="sl-SI" dirty="0" err="1"/>
              <a:t>reality</a:t>
            </a:r>
            <a:r>
              <a:rPr lang="sl-SI" dirty="0"/>
              <a:t> = fiction</a:t>
            </a:r>
          </a:p>
          <a:p>
            <a:r>
              <a:rPr lang="en-US" dirty="0"/>
              <a:t>lies are being used consistently to </a:t>
            </a:r>
            <a:r>
              <a:rPr lang="en-US" b="1" dirty="0"/>
              <a:t>remake the world </a:t>
            </a:r>
            <a:r>
              <a:rPr lang="sl-SI" dirty="0"/>
              <a:t>  </a:t>
            </a:r>
          </a:p>
          <a:p>
            <a:endParaRPr lang="sl-SI" dirty="0"/>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A lie is appealing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152400" y="257889"/>
            <a:ext cx="325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en-US" sz="1000" b="0" i="0" u="none" strike="noStrike" cap="none" normalizeH="0" baseline="0" dirty="0">
                <a:ln>
                  <a:noFill/>
                </a:ln>
                <a:solidFill>
                  <a:schemeClr val="tx1"/>
                </a:solidFill>
                <a:effectLst/>
                <a:latin typeface="Arial Unicode MS"/>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385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Part 5   </a:t>
            </a:r>
            <a:r>
              <a:rPr lang="sl-SI" dirty="0" err="1"/>
              <a:t>Why</a:t>
            </a:r>
            <a:r>
              <a:rPr lang="sl-SI" dirty="0"/>
              <a:t> do </a:t>
            </a:r>
            <a:r>
              <a:rPr lang="sl-SI" dirty="0" err="1"/>
              <a:t>we</a:t>
            </a:r>
            <a:r>
              <a:rPr lang="sl-SI" dirty="0"/>
              <a:t> </a:t>
            </a:r>
            <a:r>
              <a:rPr lang="sl-SI" dirty="0" err="1"/>
              <a:t>need</a:t>
            </a:r>
            <a:r>
              <a:rPr lang="sl-SI" dirty="0"/>
              <a:t> </a:t>
            </a:r>
            <a:r>
              <a:rPr lang="sl-SI" dirty="0" err="1"/>
              <a:t>truth</a:t>
            </a:r>
            <a:r>
              <a:rPr lang="sl-SI" dirty="0"/>
              <a:t>?</a:t>
            </a:r>
            <a:endParaRPr lang="en-GB" dirty="0"/>
          </a:p>
        </p:txBody>
      </p:sp>
      <p:sp>
        <p:nvSpPr>
          <p:cNvPr id="3" name="Označba mesta vsebine 2"/>
          <p:cNvSpPr>
            <a:spLocks noGrp="1"/>
          </p:cNvSpPr>
          <p:nvPr>
            <p:ph sz="half" idx="1"/>
          </p:nvPr>
        </p:nvSpPr>
        <p:spPr/>
        <p:txBody>
          <a:bodyPr/>
          <a:lstStyle/>
          <a:p>
            <a:r>
              <a:rPr lang="en-US" dirty="0"/>
              <a:t>even though </a:t>
            </a:r>
            <a:r>
              <a:rPr lang="en-US" b="1" dirty="0"/>
              <a:t>truth is powerless </a:t>
            </a:r>
            <a:r>
              <a:rPr lang="en-US" dirty="0"/>
              <a:t>and always defeated when it comes into a head-on clash with </a:t>
            </a:r>
            <a:r>
              <a:rPr lang="en-US" dirty="0" err="1"/>
              <a:t>powe</a:t>
            </a:r>
            <a:r>
              <a:rPr lang="sl-SI" dirty="0"/>
              <a:t>r</a:t>
            </a:r>
          </a:p>
          <a:p>
            <a:r>
              <a:rPr lang="en-US" b="1" dirty="0"/>
              <a:t>power can destroy truth but it can never actually replace truth</a:t>
            </a:r>
            <a:endParaRPr lang="sl-SI" b="1" dirty="0"/>
          </a:p>
          <a:p>
            <a:endParaRPr lang="sl-SI" b="1" dirty="0"/>
          </a:p>
          <a:p>
            <a:r>
              <a:rPr lang="sl-SI" b="1" dirty="0"/>
              <a:t>LIE IS APPEALING BUT  IT CAN NOT REPLACE TRUTH.</a:t>
            </a:r>
            <a:r>
              <a:rPr lang="en-US" dirty="0"/>
              <a:t> </a:t>
            </a:r>
            <a:endParaRPr lang="en-GB" dirty="0"/>
          </a:p>
        </p:txBody>
      </p:sp>
      <p:sp>
        <p:nvSpPr>
          <p:cNvPr id="4" name="Označba mesta vsebine 3"/>
          <p:cNvSpPr>
            <a:spLocks noGrp="1"/>
          </p:cNvSpPr>
          <p:nvPr>
            <p:ph sz="half" idx="2"/>
          </p:nvPr>
        </p:nvSpPr>
        <p:spPr/>
        <p:txBody>
          <a:bodyPr/>
          <a:lstStyle/>
          <a:p>
            <a:r>
              <a:rPr lang="en-US" dirty="0"/>
              <a:t>truth teller as somebody who stands outside </a:t>
            </a:r>
            <a:endParaRPr lang="sl-SI" dirty="0"/>
          </a:p>
          <a:p>
            <a:r>
              <a:rPr lang="en-US" b="1" dirty="0"/>
              <a:t>is not only dangerous</a:t>
            </a:r>
            <a:r>
              <a:rPr lang="en-US" dirty="0"/>
              <a:t> </a:t>
            </a:r>
            <a:endParaRPr lang="sl-SI" dirty="0"/>
          </a:p>
          <a:p>
            <a:r>
              <a:rPr lang="en-US" b="1" dirty="0"/>
              <a:t>of being alone</a:t>
            </a:r>
            <a:endParaRPr lang="sl-SI" b="1" dirty="0"/>
          </a:p>
          <a:p>
            <a:endParaRPr lang="sl-SI" b="1" dirty="0"/>
          </a:p>
          <a:p>
            <a:r>
              <a:rPr lang="en-US" dirty="0"/>
              <a:t>we may call truth</a:t>
            </a:r>
            <a:r>
              <a:rPr lang="sl-SI" dirty="0"/>
              <a:t>: </a:t>
            </a:r>
            <a:r>
              <a:rPr lang="en-US" b="1" dirty="0"/>
              <a:t>the ground on which we</a:t>
            </a:r>
            <a:r>
              <a:rPr lang="en-US" dirty="0"/>
              <a:t> stand in the sky that stretches above us interesting to note that both are </a:t>
            </a:r>
            <a:r>
              <a:rPr lang="en-US" dirty="0" err="1"/>
              <a:t>allwas</a:t>
            </a:r>
            <a:r>
              <a:rPr lang="en-US" dirty="0"/>
              <a:t> moving  </a:t>
            </a:r>
            <a:endParaRPr lang="en-GB" dirty="0"/>
          </a:p>
        </p:txBody>
      </p:sp>
    </p:spTree>
    <p:extLst>
      <p:ext uri="{BB962C8B-B14F-4D97-AF65-F5344CB8AC3E}">
        <p14:creationId xmlns:p14="http://schemas.microsoft.com/office/powerpoint/2010/main" val="122848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130358" y="-124027"/>
            <a:ext cx="8035046" cy="6026285"/>
          </a:xfrm>
          <a:prstGeom prst="rect">
            <a:avLst/>
          </a:prstGeom>
        </p:spPr>
      </p:pic>
    </p:spTree>
    <p:extLst>
      <p:ext uri="{BB962C8B-B14F-4D97-AF65-F5344CB8AC3E}">
        <p14:creationId xmlns:p14="http://schemas.microsoft.com/office/powerpoint/2010/main" val="425097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577830" y="389106"/>
            <a:ext cx="6994187" cy="5817141"/>
          </a:xfrm>
          <a:prstGeom prst="rect">
            <a:avLst/>
          </a:prstGeom>
        </p:spPr>
      </p:pic>
    </p:spTree>
    <p:extLst>
      <p:ext uri="{BB962C8B-B14F-4D97-AF65-F5344CB8AC3E}">
        <p14:creationId xmlns:p14="http://schemas.microsoft.com/office/powerpoint/2010/main" val="301225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t>DEBATE</a:t>
            </a:r>
            <a:endParaRPr lang="en-GB" b="1" dirty="0"/>
          </a:p>
        </p:txBody>
      </p:sp>
      <p:sp>
        <p:nvSpPr>
          <p:cNvPr id="3" name="Označba mesta vsebine 2"/>
          <p:cNvSpPr>
            <a:spLocks noGrp="1"/>
          </p:cNvSpPr>
          <p:nvPr>
            <p:ph idx="1"/>
          </p:nvPr>
        </p:nvSpPr>
        <p:spPr/>
        <p:txBody>
          <a:bodyPr/>
          <a:lstStyle/>
          <a:p>
            <a:r>
              <a:rPr lang="en-US" dirty="0"/>
              <a:t>The lie has always been instrumental to gaining political advantage and favor.</a:t>
            </a:r>
          </a:p>
          <a:p>
            <a:r>
              <a:rPr lang="en-US" dirty="0"/>
              <a:t>Why now then, all of sudden, do we decry the emergence of fake news? Why are fact-checkers and fact-checking streams such a common feature of political debates? Why do we care about truth so much in this particular moment?</a:t>
            </a:r>
          </a:p>
          <a:p>
            <a:endParaRPr lang="en-GB" dirty="0"/>
          </a:p>
        </p:txBody>
      </p:sp>
    </p:spTree>
    <p:extLst>
      <p:ext uri="{BB962C8B-B14F-4D97-AF65-F5344CB8AC3E}">
        <p14:creationId xmlns:p14="http://schemas.microsoft.com/office/powerpoint/2010/main" val="174446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Hannah Arendt (1906-1975)</a:t>
            </a:r>
            <a:endParaRPr lang="en-GB" dirty="0"/>
          </a:p>
        </p:txBody>
      </p:sp>
      <p:sp>
        <p:nvSpPr>
          <p:cNvPr id="3" name="Označba mesta vsebine 2"/>
          <p:cNvSpPr>
            <a:spLocks noGrp="1"/>
          </p:cNvSpPr>
          <p:nvPr>
            <p:ph sz="half" idx="1"/>
          </p:nvPr>
        </p:nvSpPr>
        <p:spPr/>
        <p:txBody>
          <a:bodyPr>
            <a:normAutofit fontScale="92500" lnSpcReduction="10000"/>
          </a:bodyPr>
          <a:lstStyle/>
          <a:p>
            <a:r>
              <a:rPr lang="en-US" dirty="0"/>
              <a:t>Hannah Arendt (1906-1975) was a German-born Jewish American political theorist and is best known for her writings on totalitarianism.</a:t>
            </a:r>
            <a:endParaRPr lang="en-GB" dirty="0"/>
          </a:p>
        </p:txBody>
      </p:sp>
      <p:sp>
        <p:nvSpPr>
          <p:cNvPr id="4" name="Označba mesta vsebine 3"/>
          <p:cNvSpPr>
            <a:spLocks noGrp="1"/>
          </p:cNvSpPr>
          <p:nvPr>
            <p:ph sz="half" idx="2"/>
          </p:nvPr>
        </p:nvSpPr>
        <p:spPr/>
        <p:txBody>
          <a:bodyPr>
            <a:normAutofit fontScale="92500" lnSpcReduction="10000"/>
          </a:bodyPr>
          <a:lstStyle/>
          <a:p>
            <a:r>
              <a:rPr lang="en-US" dirty="0"/>
              <a:t>Hannah Arendt led an extraordinary life. She endured Nazi persecution firsthand, survived harrowing escapes from country to country in Europe. Before, she had studied with Martin Heidegger and Karl Jasper, later she befriended such luminaries as Walter Benjamin and Mary McCarthy, in a world inhabited by Marc Chagall and Marlene Dietrich, Albert Einstein and Sigmund Freud.</a:t>
            </a:r>
            <a:endParaRPr lang="en-GB" dirty="0"/>
          </a:p>
        </p:txBody>
      </p:sp>
      <p:pic>
        <p:nvPicPr>
          <p:cNvPr id="5" name="Slika 4"/>
          <p:cNvPicPr>
            <a:picLocks noChangeAspect="1"/>
          </p:cNvPicPr>
          <p:nvPr/>
        </p:nvPicPr>
        <p:blipFill>
          <a:blip r:embed="rId2"/>
          <a:stretch>
            <a:fillRect/>
          </a:stretch>
        </p:blipFill>
        <p:spPr>
          <a:xfrm>
            <a:off x="685800" y="3549177"/>
            <a:ext cx="2124075" cy="2152650"/>
          </a:xfrm>
          <a:prstGeom prst="rect">
            <a:avLst/>
          </a:prstGeom>
        </p:spPr>
      </p:pic>
      <p:pic>
        <p:nvPicPr>
          <p:cNvPr id="6" name="Slika 5"/>
          <p:cNvPicPr>
            <a:picLocks noChangeAspect="1"/>
          </p:cNvPicPr>
          <p:nvPr/>
        </p:nvPicPr>
        <p:blipFill>
          <a:blip r:embed="rId3"/>
          <a:stretch>
            <a:fillRect/>
          </a:stretch>
        </p:blipFill>
        <p:spPr>
          <a:xfrm>
            <a:off x="3113813" y="4244502"/>
            <a:ext cx="3133725" cy="1457325"/>
          </a:xfrm>
          <a:prstGeom prst="rect">
            <a:avLst/>
          </a:prstGeom>
        </p:spPr>
      </p:pic>
    </p:spTree>
    <p:extLst>
      <p:ext uri="{BB962C8B-B14F-4D97-AF65-F5344CB8AC3E}">
        <p14:creationId xmlns:p14="http://schemas.microsoft.com/office/powerpoint/2010/main" val="45836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0936" y="365125"/>
            <a:ext cx="10672864" cy="1599862"/>
          </a:xfrm>
        </p:spPr>
        <p:txBody>
          <a:bodyPr>
            <a:normAutofit/>
          </a:bodyPr>
          <a:lstStyle/>
          <a:p>
            <a:r>
              <a:rPr lang="en-US" sz="3000" b="1" dirty="0"/>
              <a:t>Recognition for her thinking came in the shape of awards, fellowships, book contracts, and academic achievements, including becoming the first woman full professor at Princeton University.</a:t>
            </a:r>
            <a:endParaRPr lang="en-GB" sz="3000" b="1"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3361" y="1936170"/>
            <a:ext cx="5234411" cy="5036887"/>
          </a:xfrm>
        </p:spPr>
      </p:pic>
    </p:spTree>
    <p:extLst>
      <p:ext uri="{BB962C8B-B14F-4D97-AF65-F5344CB8AC3E}">
        <p14:creationId xmlns:p14="http://schemas.microsoft.com/office/powerpoint/2010/main" val="403805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political theorist</a:t>
            </a:r>
            <a:endParaRPr lang="en-GB" dirty="0"/>
          </a:p>
        </p:txBody>
      </p:sp>
      <p:sp>
        <p:nvSpPr>
          <p:cNvPr id="3" name="Označba mesta vsebine 2"/>
          <p:cNvSpPr>
            <a:spLocks noGrp="1"/>
          </p:cNvSpPr>
          <p:nvPr>
            <p:ph idx="1"/>
          </p:nvPr>
        </p:nvSpPr>
        <p:spPr/>
        <p:txBody>
          <a:bodyPr/>
          <a:lstStyle/>
          <a:p>
            <a:r>
              <a:rPr lang="en-US" dirty="0"/>
              <a:t>The brilliant thinker, who received her doctorate from Karl Jaspers at the age of 22, did not see herself as a great philosopher. Right at the beginning of the famous TV interview in 1964 she replied to her host Günter </a:t>
            </a:r>
            <a:r>
              <a:rPr lang="en-US" dirty="0" err="1"/>
              <a:t>Gaus</a:t>
            </a:r>
            <a:r>
              <a:rPr lang="en-US" dirty="0"/>
              <a:t>: “I have to contradict you. I don't see myself as a philosopher, but as a political theorist. "</a:t>
            </a:r>
          </a:p>
          <a:p>
            <a:endParaRPr lang="en-GB" dirty="0"/>
          </a:p>
        </p:txBody>
      </p:sp>
    </p:spTree>
    <p:extLst>
      <p:ext uri="{BB962C8B-B14F-4D97-AF65-F5344CB8AC3E}">
        <p14:creationId xmlns:p14="http://schemas.microsoft.com/office/powerpoint/2010/main" val="340479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t>
            </a:r>
            <a:r>
              <a:rPr lang="en-US" dirty="0"/>
              <a:t>Quote</a:t>
            </a:r>
            <a:r>
              <a:rPr lang="sl-SI" dirty="0"/>
              <a:t> “</a:t>
            </a:r>
            <a:endParaRPr lang="en-GB" dirty="0"/>
          </a:p>
        </p:txBody>
      </p:sp>
      <p:sp>
        <p:nvSpPr>
          <p:cNvPr id="3" name="Označba mesta vsebine 2"/>
          <p:cNvSpPr>
            <a:spLocks noGrp="1"/>
          </p:cNvSpPr>
          <p:nvPr>
            <p:ph idx="1"/>
          </p:nvPr>
        </p:nvSpPr>
        <p:spPr/>
        <p:txBody>
          <a:bodyPr>
            <a:normAutofit/>
          </a:bodyPr>
          <a:lstStyle/>
          <a:p>
            <a:r>
              <a:rPr lang="de-DE" dirty="0"/>
              <a:t>Lügen erscheinen dem Verstand häufig viel einleuchtender und anziehender als die Wahrheit, weil der Lügner den großen Vorteil hat, im voraus zu wissen, was das Publikum zu hören wünscht. (Die Lüge in der Politik, 1972, S.10)</a:t>
            </a:r>
            <a:endParaRPr lang="sl-SI" dirty="0"/>
          </a:p>
          <a:p>
            <a:r>
              <a:rPr lang="sl-SI" dirty="0"/>
              <a:t>L</a:t>
            </a:r>
            <a:r>
              <a:rPr lang="en-US" dirty="0" err="1"/>
              <a:t>ies</a:t>
            </a:r>
            <a:r>
              <a:rPr lang="en-US" dirty="0"/>
              <a:t> are often much more plausible, more appealing to reason, than reality, since the liar has the great advantage of knowing beforehand what the audience wishes or expects to hear.</a:t>
            </a:r>
            <a:endParaRPr lang="sl-SI" dirty="0"/>
          </a:p>
          <a:p>
            <a:r>
              <a:rPr lang="sl-SI" dirty="0"/>
              <a:t>Laži se zdijo razumu pogosto bolj jasne in privlačnejše kakor resničnost, saj ima lažnik veliko prednost, ker že v  naprej ve, kaj bi občinstvo rado slišalo.</a:t>
            </a:r>
          </a:p>
          <a:p>
            <a:endParaRPr lang="en-GB" dirty="0"/>
          </a:p>
        </p:txBody>
      </p:sp>
    </p:spTree>
    <p:extLst>
      <p:ext uri="{BB962C8B-B14F-4D97-AF65-F5344CB8AC3E}">
        <p14:creationId xmlns:p14="http://schemas.microsoft.com/office/powerpoint/2010/main" val="269078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a:t>Mentimeter</a:t>
            </a:r>
            <a:endParaRPr lang="en-GB" b="1" dirty="0"/>
          </a:p>
        </p:txBody>
      </p:sp>
      <p:sp>
        <p:nvSpPr>
          <p:cNvPr id="3" name="Označba mesta vsebine 2"/>
          <p:cNvSpPr>
            <a:spLocks noGrp="1"/>
          </p:cNvSpPr>
          <p:nvPr>
            <p:ph idx="1"/>
          </p:nvPr>
        </p:nvSpPr>
        <p:spPr/>
        <p:txBody>
          <a:bodyPr>
            <a:normAutofit lnSpcReduction="10000"/>
          </a:bodyPr>
          <a:lstStyle/>
          <a:p>
            <a:pPr marL="514350" indent="-514350">
              <a:buAutoNum type="arabicPeriod"/>
            </a:pPr>
            <a:r>
              <a:rPr lang="en-US" dirty="0"/>
              <a:t>What is the central message of this quote?</a:t>
            </a:r>
          </a:p>
          <a:p>
            <a:pPr marL="0" indent="0">
              <a:buNone/>
            </a:pPr>
            <a:r>
              <a:rPr lang="en-US" dirty="0"/>
              <a:t>Formulate the statement in your own words (one sentence).</a:t>
            </a:r>
            <a:endParaRPr lang="sl-SI" dirty="0"/>
          </a:p>
          <a:p>
            <a:pPr marL="0" indent="0">
              <a:buNone/>
            </a:pPr>
            <a:endParaRPr lang="en-US" dirty="0"/>
          </a:p>
          <a:p>
            <a:pPr marL="0" indent="0">
              <a:buNone/>
            </a:pPr>
            <a:r>
              <a:rPr lang="en-US" dirty="0"/>
              <a:t>2. What areas of life does the quote relate to?</a:t>
            </a:r>
            <a:endParaRPr lang="sl-SI" dirty="0"/>
          </a:p>
          <a:p>
            <a:pPr marL="0" indent="0">
              <a:buNone/>
            </a:pPr>
            <a:endParaRPr lang="en-US" dirty="0"/>
          </a:p>
          <a:p>
            <a:pPr marL="0" indent="0">
              <a:buNone/>
            </a:pPr>
            <a:r>
              <a:rPr lang="en-US" dirty="0"/>
              <a:t>3. Note three things that come to mind when you hear this quote.</a:t>
            </a:r>
            <a:endParaRPr lang="sl-SI" dirty="0"/>
          </a:p>
          <a:p>
            <a:pPr marL="0" indent="0">
              <a:buNone/>
            </a:pPr>
            <a:endParaRPr lang="en-US" dirty="0"/>
          </a:p>
          <a:p>
            <a:pPr marL="0" indent="0">
              <a:buNone/>
            </a:pPr>
            <a:r>
              <a:rPr lang="en-US" dirty="0"/>
              <a:t>4. Place the quote in the historical context: Before which historical</a:t>
            </a:r>
          </a:p>
          <a:p>
            <a:pPr marL="0" indent="0">
              <a:buNone/>
            </a:pPr>
            <a:r>
              <a:rPr lang="en-US" dirty="0"/>
              <a:t>background did Hannah Arendt write this sentence?</a:t>
            </a:r>
          </a:p>
          <a:p>
            <a:endParaRPr lang="en-GB" dirty="0"/>
          </a:p>
        </p:txBody>
      </p:sp>
    </p:spTree>
    <p:extLst>
      <p:ext uri="{BB962C8B-B14F-4D97-AF65-F5344CB8AC3E}">
        <p14:creationId xmlns:p14="http://schemas.microsoft.com/office/powerpoint/2010/main" val="160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b="1" dirty="0"/>
              <a:t>factual truth</a:t>
            </a:r>
            <a:br>
              <a:rPr lang="sl-SI" b="1" dirty="0"/>
            </a:br>
            <a:endParaRPr lang="sl-SI" b="1" dirty="0"/>
          </a:p>
        </p:txBody>
      </p:sp>
      <p:sp>
        <p:nvSpPr>
          <p:cNvPr id="3" name="Označba mesta vsebine 2"/>
          <p:cNvSpPr>
            <a:spLocks noGrp="1"/>
          </p:cNvSpPr>
          <p:nvPr>
            <p:ph idx="1"/>
          </p:nvPr>
        </p:nvSpPr>
        <p:spPr/>
        <p:txBody>
          <a:bodyPr/>
          <a:lstStyle/>
          <a:p>
            <a:r>
              <a:rPr lang="en-US" dirty="0"/>
              <a:t>whenever Arendt talks about </a:t>
            </a:r>
            <a:r>
              <a:rPr lang="en-US" b="1" dirty="0"/>
              <a:t>truth it's</a:t>
            </a:r>
            <a:r>
              <a:rPr lang="en-US" dirty="0"/>
              <a:t> </a:t>
            </a:r>
            <a:r>
              <a:rPr lang="en-US" b="1" dirty="0"/>
              <a:t>always modified</a:t>
            </a:r>
            <a:r>
              <a:rPr lang="en-US" dirty="0"/>
              <a:t> so she going to talk about </a:t>
            </a:r>
            <a:r>
              <a:rPr lang="en-US" b="1" dirty="0"/>
              <a:t>philosophical truth,</a:t>
            </a:r>
            <a:r>
              <a:rPr lang="en-US" dirty="0"/>
              <a:t> </a:t>
            </a:r>
            <a:r>
              <a:rPr lang="en-US" b="1" dirty="0"/>
              <a:t>rational truth</a:t>
            </a:r>
            <a:r>
              <a:rPr lang="en-US" dirty="0"/>
              <a:t>, </a:t>
            </a:r>
            <a:r>
              <a:rPr lang="en-US" b="1" dirty="0"/>
              <a:t>mathematical truth,</a:t>
            </a:r>
            <a:r>
              <a:rPr lang="en-US" dirty="0"/>
              <a:t> </a:t>
            </a:r>
            <a:r>
              <a:rPr lang="en-US" b="1" dirty="0"/>
              <a:t>scientific</a:t>
            </a:r>
            <a:r>
              <a:rPr lang="en-US" dirty="0"/>
              <a:t> </a:t>
            </a:r>
            <a:r>
              <a:rPr lang="en-US" b="1" dirty="0"/>
              <a:t>truth</a:t>
            </a:r>
            <a:r>
              <a:rPr lang="en-US" dirty="0"/>
              <a:t> but the kind of truth that she's talking about in this essay and that she returns to time and again is </a:t>
            </a:r>
            <a:r>
              <a:rPr lang="en-US" b="1" dirty="0"/>
              <a:t>factual truth</a:t>
            </a:r>
            <a:endParaRPr lang="sl-SI" b="1" dirty="0"/>
          </a:p>
          <a:p>
            <a:endParaRPr lang="sl-SI" b="1" dirty="0"/>
          </a:p>
          <a:p>
            <a:r>
              <a:rPr lang="en-US" b="1" dirty="0"/>
              <a:t>what do we do when someone </a:t>
            </a:r>
            <a:r>
              <a:rPr lang="en-US" dirty="0"/>
              <a:t>attacks our perceptions of the world of reality as we see it.</a:t>
            </a:r>
            <a:endParaRPr lang="en-GB" dirty="0"/>
          </a:p>
        </p:txBody>
      </p:sp>
    </p:spTree>
    <p:extLst>
      <p:ext uri="{BB962C8B-B14F-4D97-AF65-F5344CB8AC3E}">
        <p14:creationId xmlns:p14="http://schemas.microsoft.com/office/powerpoint/2010/main" val="141530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PART 1</a:t>
            </a:r>
            <a:endParaRPr lang="en-GB" dirty="0"/>
          </a:p>
        </p:txBody>
      </p:sp>
      <p:sp>
        <p:nvSpPr>
          <p:cNvPr id="3" name="Označba mesta vsebine 2"/>
          <p:cNvSpPr>
            <a:spLocks noGrp="1"/>
          </p:cNvSpPr>
          <p:nvPr>
            <p:ph sz="half" idx="1"/>
          </p:nvPr>
        </p:nvSpPr>
        <p:spPr/>
        <p:txBody>
          <a:bodyPr/>
          <a:lstStyle/>
          <a:p>
            <a:r>
              <a:rPr lang="en-US" dirty="0"/>
              <a:t> </a:t>
            </a:r>
            <a:r>
              <a:rPr lang="en-US" b="1" dirty="0"/>
              <a:t>brief history of</a:t>
            </a:r>
            <a:r>
              <a:rPr lang="en-US" dirty="0"/>
              <a:t> the relationship between </a:t>
            </a:r>
            <a:r>
              <a:rPr lang="en-US" b="1" dirty="0"/>
              <a:t>truth</a:t>
            </a:r>
            <a:r>
              <a:rPr lang="en-US" dirty="0"/>
              <a:t> and politics in the Western tradition </a:t>
            </a:r>
            <a:endParaRPr lang="sl-SI" dirty="0"/>
          </a:p>
          <a:p>
            <a:r>
              <a:rPr lang="sl-SI" dirty="0"/>
              <a:t>b</a:t>
            </a:r>
            <a:r>
              <a:rPr lang="en-US" dirty="0" err="1"/>
              <a:t>eginning</a:t>
            </a:r>
            <a:r>
              <a:rPr lang="en-US" dirty="0"/>
              <a:t> with Plato</a:t>
            </a:r>
            <a:r>
              <a:rPr lang="sl-SI" dirty="0"/>
              <a:t>, Hobbes, Kant</a:t>
            </a:r>
            <a:r>
              <a:rPr lang="en-US" dirty="0"/>
              <a:t> </a:t>
            </a:r>
            <a:endParaRPr lang="sl-SI" dirty="0"/>
          </a:p>
          <a:p>
            <a:r>
              <a:rPr lang="en-US" b="1" dirty="0"/>
              <a:t>that truth and politics have never been on good terms with one another, and that the lie has always been a justified tool in political dealings</a:t>
            </a:r>
            <a:endParaRPr lang="en-GB" b="1" dirty="0"/>
          </a:p>
        </p:txBody>
      </p:sp>
      <p:sp>
        <p:nvSpPr>
          <p:cNvPr id="4" name="Označba mesta vsebine 3"/>
          <p:cNvSpPr>
            <a:spLocks noGrp="1"/>
          </p:cNvSpPr>
          <p:nvPr>
            <p:ph sz="half" idx="2"/>
          </p:nvPr>
        </p:nvSpPr>
        <p:spPr/>
        <p:txBody>
          <a:bodyPr/>
          <a:lstStyle/>
          <a:p>
            <a:r>
              <a:rPr lang="en-US" dirty="0"/>
              <a:t>why is it that in the political realm we value lie but not </a:t>
            </a:r>
            <a:r>
              <a:rPr lang="sl-SI" dirty="0" err="1"/>
              <a:t>truth</a:t>
            </a:r>
            <a:endParaRPr lang="sl-SI" dirty="0"/>
          </a:p>
          <a:p>
            <a:r>
              <a:rPr lang="en-US" dirty="0"/>
              <a:t>truth is powerless in the public realm </a:t>
            </a:r>
            <a:endParaRPr lang="sl-SI" dirty="0"/>
          </a:p>
          <a:p>
            <a:r>
              <a:rPr lang="en-US" dirty="0"/>
              <a:t>distinction between what she calls truth tellers and politics</a:t>
            </a:r>
            <a:endParaRPr lang="sl-SI" dirty="0"/>
          </a:p>
          <a:p>
            <a:r>
              <a:rPr lang="en-US" dirty="0"/>
              <a:t> factual truth </a:t>
            </a:r>
            <a:r>
              <a:rPr lang="sl-SI" dirty="0"/>
              <a:t> </a:t>
            </a:r>
            <a:r>
              <a:rPr lang="en-US" dirty="0"/>
              <a:t> is incredibly fragile  </a:t>
            </a:r>
            <a:endParaRPr lang="en-GB" dirty="0"/>
          </a:p>
        </p:txBody>
      </p:sp>
    </p:spTree>
    <p:extLst>
      <p:ext uri="{BB962C8B-B14F-4D97-AF65-F5344CB8AC3E}">
        <p14:creationId xmlns:p14="http://schemas.microsoft.com/office/powerpoint/2010/main" val="361149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1. PART</a:t>
            </a:r>
            <a:endParaRPr lang="en-GB" dirty="0"/>
          </a:p>
        </p:txBody>
      </p:sp>
      <p:sp>
        <p:nvSpPr>
          <p:cNvPr id="3" name="Označba mesta vsebine 2"/>
          <p:cNvSpPr>
            <a:spLocks noGrp="1"/>
          </p:cNvSpPr>
          <p:nvPr>
            <p:ph idx="1"/>
          </p:nvPr>
        </p:nvSpPr>
        <p:spPr/>
        <p:txBody>
          <a:bodyPr/>
          <a:lstStyle/>
          <a:p>
            <a:r>
              <a:rPr lang="sl-SI" dirty="0"/>
              <a:t>W</a:t>
            </a:r>
            <a:r>
              <a:rPr lang="en-US" dirty="0"/>
              <a:t>ho is the truth teller who tells factual truth</a:t>
            </a:r>
            <a:r>
              <a:rPr lang="sl-SI" dirty="0"/>
              <a:t>?</a:t>
            </a:r>
          </a:p>
          <a:p>
            <a:pPr marL="0" indent="0">
              <a:buNone/>
            </a:pPr>
            <a:r>
              <a:rPr lang="en-US" b="1" dirty="0"/>
              <a:t>examples</a:t>
            </a:r>
            <a:endParaRPr lang="sl-SI" b="1" dirty="0"/>
          </a:p>
          <a:p>
            <a:r>
              <a:rPr lang="sl-SI" b="1" dirty="0"/>
              <a:t>1. </a:t>
            </a:r>
            <a:r>
              <a:rPr lang="en-US" b="1" dirty="0"/>
              <a:t>Socrates who of course was sentenced to death for telling the truth</a:t>
            </a:r>
            <a:r>
              <a:rPr lang="en-US" dirty="0"/>
              <a:t> </a:t>
            </a:r>
            <a:endParaRPr lang="sl-SI" dirty="0"/>
          </a:p>
          <a:p>
            <a:r>
              <a:rPr lang="sl-SI" dirty="0"/>
              <a:t>2. </a:t>
            </a:r>
            <a:r>
              <a:rPr lang="sl-SI" b="1" dirty="0"/>
              <a:t>Homer (</a:t>
            </a:r>
            <a:r>
              <a:rPr lang="sl-SI" b="1" dirty="0" err="1"/>
              <a:t>who</a:t>
            </a:r>
            <a:r>
              <a:rPr lang="sl-SI" b="1" dirty="0"/>
              <a:t> is </a:t>
            </a:r>
            <a:r>
              <a:rPr lang="sl-SI" b="1" dirty="0" err="1"/>
              <a:t>telling</a:t>
            </a:r>
            <a:r>
              <a:rPr lang="sl-SI" b="1" dirty="0"/>
              <a:t> </a:t>
            </a:r>
            <a:r>
              <a:rPr lang="sl-SI" b="1" dirty="0" err="1"/>
              <a:t>the</a:t>
            </a:r>
            <a:r>
              <a:rPr lang="sl-SI" b="1" dirty="0"/>
              <a:t> </a:t>
            </a:r>
            <a:r>
              <a:rPr lang="sl-SI" b="1" dirty="0" err="1"/>
              <a:t>both</a:t>
            </a:r>
            <a:r>
              <a:rPr lang="sl-SI" b="1" dirty="0"/>
              <a:t> </a:t>
            </a:r>
            <a:r>
              <a:rPr lang="sl-SI" b="1" dirty="0" err="1"/>
              <a:t>sides</a:t>
            </a:r>
            <a:r>
              <a:rPr lang="sl-SI" b="1" dirty="0"/>
              <a:t> </a:t>
            </a:r>
            <a:r>
              <a:rPr lang="sl-SI" b="1" dirty="0" err="1"/>
              <a:t>of</a:t>
            </a:r>
            <a:r>
              <a:rPr lang="sl-SI" b="1" dirty="0"/>
              <a:t> Trojan </a:t>
            </a:r>
            <a:r>
              <a:rPr lang="sl-SI" b="1" dirty="0" err="1"/>
              <a:t>war</a:t>
            </a:r>
            <a:endParaRPr lang="sl-SI" b="1" dirty="0"/>
          </a:p>
          <a:p>
            <a:r>
              <a:rPr lang="sl-SI" b="1" dirty="0" err="1"/>
              <a:t>truth</a:t>
            </a:r>
            <a:r>
              <a:rPr lang="sl-SI" b="1" dirty="0"/>
              <a:t> </a:t>
            </a:r>
            <a:r>
              <a:rPr lang="sl-SI" b="1" dirty="0" err="1"/>
              <a:t>teller</a:t>
            </a:r>
            <a:r>
              <a:rPr lang="sl-SI" b="1" dirty="0"/>
              <a:t> is not </a:t>
            </a:r>
            <a:r>
              <a:rPr lang="en-US" b="1" dirty="0"/>
              <a:t>politician who stands inside the public realm and engages in politics</a:t>
            </a:r>
            <a:r>
              <a:rPr lang="en-US" dirty="0"/>
              <a:t> </a:t>
            </a:r>
            <a:endParaRPr lang="sl-SI" b="1" dirty="0"/>
          </a:p>
          <a:p>
            <a:r>
              <a:rPr lang="en-US" b="1" dirty="0"/>
              <a:t>the truth teller is someone who stands alone outside the realm of human affairs</a:t>
            </a:r>
            <a:r>
              <a:rPr lang="en-US" dirty="0"/>
              <a:t> </a:t>
            </a:r>
            <a:endParaRPr lang="en-GB" dirty="0"/>
          </a:p>
        </p:txBody>
      </p:sp>
    </p:spTree>
    <p:extLst>
      <p:ext uri="{BB962C8B-B14F-4D97-AF65-F5344CB8AC3E}">
        <p14:creationId xmlns:p14="http://schemas.microsoft.com/office/powerpoint/2010/main" val="193158973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1294</Words>
  <Application>Microsoft Office PowerPoint</Application>
  <PresentationFormat>Širokozaslonsko</PresentationFormat>
  <Paragraphs>109</Paragraphs>
  <Slides>19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19</vt:i4>
      </vt:variant>
    </vt:vector>
  </HeadingPairs>
  <TitlesOfParts>
    <vt:vector size="24" baseType="lpstr">
      <vt:lpstr>Arial</vt:lpstr>
      <vt:lpstr>Arial Unicode MS</vt:lpstr>
      <vt:lpstr>Calibri</vt:lpstr>
      <vt:lpstr>Calibri Light</vt:lpstr>
      <vt:lpstr>Officeova tema</vt:lpstr>
      <vt:lpstr>“Truth and Lying in Politics: Reflections on The Pentagon Papers.”   Hannah Arendt </vt:lpstr>
      <vt:lpstr>Hannah Arendt (1906-1975)</vt:lpstr>
      <vt:lpstr>Recognition for her thinking came in the shape of awards, fellowships, book contracts, and academic achievements, including becoming the first woman full professor at Princeton University.</vt:lpstr>
      <vt:lpstr>political theorist</vt:lpstr>
      <vt:lpstr>„Quote “</vt:lpstr>
      <vt:lpstr>Mentimeter</vt:lpstr>
      <vt:lpstr>factual truth </vt:lpstr>
      <vt:lpstr>PART 1</vt:lpstr>
      <vt:lpstr>1. PART</vt:lpstr>
      <vt:lpstr>PART 1 - FACTUAL TRUTH</vt:lpstr>
      <vt:lpstr>PART 2 </vt:lpstr>
      <vt:lpstr>What it means not just to be a truth teller?</vt:lpstr>
      <vt:lpstr>PART 3 - intellectual thinking exercise</vt:lpstr>
      <vt:lpstr>PART 4  Opposite of factual truth in modernity is the lie  </vt:lpstr>
      <vt:lpstr>Part 4  LIE IS APPEALING </vt:lpstr>
      <vt:lpstr>Part 5   Why do we need truth?</vt:lpstr>
      <vt:lpstr>PowerPointova predstavitev</vt:lpstr>
      <vt:lpstr>PowerPointova predstavitev</vt:lpstr>
      <vt:lpstr>DEBATE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Sofija</dc:creator>
  <cp:lastModifiedBy>Alenka Lenarčič</cp:lastModifiedBy>
  <cp:revision>51</cp:revision>
  <dcterms:created xsi:type="dcterms:W3CDTF">2020-12-02T11:37:30Z</dcterms:created>
  <dcterms:modified xsi:type="dcterms:W3CDTF">2021-03-13T15:28:59Z</dcterms:modified>
</cp:coreProperties>
</file>