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7"/>
  </p:notesMasterIdLst>
  <p:sldIdLst>
    <p:sldId id="256" r:id="rId2"/>
    <p:sldId id="257" r:id="rId3"/>
    <p:sldId id="258" r:id="rId4"/>
    <p:sldId id="259" r:id="rId5"/>
    <p:sldId id="260" r:id="rId6"/>
    <p:sldId id="261" r:id="rId7"/>
    <p:sldId id="264" r:id="rId8"/>
    <p:sldId id="262" r:id="rId9"/>
    <p:sldId id="263" r:id="rId10"/>
    <p:sldId id="275" r:id="rId11"/>
    <p:sldId id="265" r:id="rId12"/>
    <p:sldId id="276" r:id="rId13"/>
    <p:sldId id="266" r:id="rId14"/>
    <p:sldId id="280" r:id="rId15"/>
    <p:sldId id="277" r:id="rId16"/>
    <p:sldId id="278" r:id="rId17"/>
    <p:sldId id="279" r:id="rId18"/>
    <p:sldId id="267" r:id="rId19"/>
    <p:sldId id="268" r:id="rId20"/>
    <p:sldId id="271" r:id="rId21"/>
    <p:sldId id="269" r:id="rId22"/>
    <p:sldId id="272" r:id="rId23"/>
    <p:sldId id="270" r:id="rId24"/>
    <p:sldId id="273" r:id="rId25"/>
    <p:sldId id="274" r:id="rId26"/>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rednji slog 1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1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DC872-E3F6-4ACD-9E2A-FB676FAC065E}" type="datetimeFigureOut">
              <a:rPr lang="sl-SI" smtClean="0"/>
              <a:t>6. 02. 2020</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8F682-959F-43E7-9FA6-855C650DFD8D}" type="slidenum">
              <a:rPr lang="sl-SI" smtClean="0"/>
              <a:t>‹#›</a:t>
            </a:fld>
            <a:endParaRPr lang="sl-SI"/>
          </a:p>
        </p:txBody>
      </p:sp>
    </p:spTree>
    <p:extLst>
      <p:ext uri="{BB962C8B-B14F-4D97-AF65-F5344CB8AC3E}">
        <p14:creationId xmlns:p14="http://schemas.microsoft.com/office/powerpoint/2010/main" val="357128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sl-SI" smtClean="0"/>
              <a:t>Uredite slog naslova matrice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1BA8931E-954A-46EC-899C-7ED1D087F3AD}" type="datetime1">
              <a:rPr lang="sl-SI" smtClean="0"/>
              <a:t>6. 02. 2020</a:t>
            </a:fld>
            <a:endParaRPr lang="sl-SI"/>
          </a:p>
        </p:txBody>
      </p:sp>
      <p:sp>
        <p:nvSpPr>
          <p:cNvPr id="5" name="Footer Placeholder 4"/>
          <p:cNvSpPr>
            <a:spLocks noGrp="1"/>
          </p:cNvSpPr>
          <p:nvPr>
            <p:ph type="ftr" sz="quarter" idx="11"/>
          </p:nvPr>
        </p:nvSpPr>
        <p:spPr>
          <a:xfrm>
            <a:off x="914400" y="4323846"/>
            <a:ext cx="4880610" cy="365125"/>
          </a:xfrm>
        </p:spPr>
        <p:txBody>
          <a:bodyPr/>
          <a:lstStyle/>
          <a:p>
            <a:endParaRPr lang="sl-SI"/>
          </a:p>
        </p:txBody>
      </p:sp>
      <p:sp>
        <p:nvSpPr>
          <p:cNvPr id="6" name="Slide Number Placeholder 5"/>
          <p:cNvSpPr>
            <a:spLocks noGrp="1"/>
          </p:cNvSpPr>
          <p:nvPr>
            <p:ph type="sldNum" sz="quarter" idx="12"/>
          </p:nvPr>
        </p:nvSpPr>
        <p:spPr>
          <a:xfrm>
            <a:off x="6057900" y="1430867"/>
            <a:ext cx="2171700" cy="365125"/>
          </a:xfrm>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97102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A7468D0-0825-40D1-BA26-08DA8C60FA45}" type="datetime1">
              <a:rPr lang="sl-SI" smtClean="0"/>
              <a:t>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73122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82E6A9B7-41E0-49D7-8481-469E26705C83}" type="datetime1">
              <a:rPr lang="sl-SI" smtClean="0"/>
              <a:t>6. 02. 2020</a:t>
            </a:fld>
            <a:endParaRPr lang="sl-SI"/>
          </a:p>
        </p:txBody>
      </p:sp>
      <p:sp>
        <p:nvSpPr>
          <p:cNvPr id="6" name="Footer Placeholder 5"/>
          <p:cNvSpPr>
            <a:spLocks noGrp="1"/>
          </p:cNvSpPr>
          <p:nvPr>
            <p:ph type="ftr" sz="quarter" idx="11"/>
          </p:nvPr>
        </p:nvSpPr>
        <p:spPr>
          <a:xfrm>
            <a:off x="594360" y="381001"/>
            <a:ext cx="4830656" cy="365125"/>
          </a:xfrm>
        </p:spPr>
        <p:txBody>
          <a:bodyPr/>
          <a:lstStyle/>
          <a:p>
            <a:endParaRPr lang="sl-SI"/>
          </a:p>
        </p:txBody>
      </p:sp>
      <p:sp>
        <p:nvSpPr>
          <p:cNvPr id="7" name="Slide Number Placeholder 6"/>
          <p:cNvSpPr>
            <a:spLocks noGrp="1"/>
          </p:cNvSpPr>
          <p:nvPr>
            <p:ph type="sldNum" sz="quarter" idx="12"/>
          </p:nvPr>
        </p:nvSpPr>
        <p:spPr>
          <a:xfrm>
            <a:off x="7882466" y="381001"/>
            <a:ext cx="667174" cy="365125"/>
          </a:xfrm>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2320289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1E963516-26F2-4036-949D-04E58820A48F}" type="datetime1">
              <a:rPr lang="sl-SI" smtClean="0"/>
              <a:t>6. 02. 2020</a:t>
            </a:fld>
            <a:endParaRPr lang="sl-SI"/>
          </a:p>
        </p:txBody>
      </p:sp>
      <p:sp>
        <p:nvSpPr>
          <p:cNvPr id="6" name="Footer Placeholder 5"/>
          <p:cNvSpPr>
            <a:spLocks noGrp="1"/>
          </p:cNvSpPr>
          <p:nvPr>
            <p:ph type="ftr" sz="quarter" idx="11"/>
          </p:nvPr>
        </p:nvSpPr>
        <p:spPr>
          <a:xfrm>
            <a:off x="594360" y="379438"/>
            <a:ext cx="4830656" cy="365125"/>
          </a:xfrm>
        </p:spPr>
        <p:txBody>
          <a:bodyPr/>
          <a:lstStyle/>
          <a:p>
            <a:endParaRPr lang="sl-SI"/>
          </a:p>
        </p:txBody>
      </p:sp>
      <p:sp>
        <p:nvSpPr>
          <p:cNvPr id="7" name="Slide Number Placeholder 6"/>
          <p:cNvSpPr>
            <a:spLocks noGrp="1"/>
          </p:cNvSpPr>
          <p:nvPr>
            <p:ph type="sldNum" sz="quarter" idx="12"/>
          </p:nvPr>
        </p:nvSpPr>
        <p:spPr>
          <a:xfrm>
            <a:off x="7882466" y="381001"/>
            <a:ext cx="667174" cy="365125"/>
          </a:xfrm>
        </p:spPr>
        <p:txBody>
          <a:bodyPr/>
          <a:lstStyle/>
          <a:p>
            <a:fld id="{EA2D3649-3254-4F33-AA81-EE7C38AB4A98}" type="slidenum">
              <a:rPr lang="sl-SI" smtClean="0"/>
              <a:t>‹#›</a:t>
            </a:fld>
            <a:endParaRPr lang="sl-SI"/>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3691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B3715E78-0046-46DC-A816-64F202ABD623}" type="datetime1">
              <a:rPr lang="sl-SI" smtClean="0"/>
              <a:t>6. 02. 2020</a:t>
            </a:fld>
            <a:endParaRPr lang="sl-SI"/>
          </a:p>
        </p:txBody>
      </p:sp>
      <p:sp>
        <p:nvSpPr>
          <p:cNvPr id="6" name="Footer Placeholder 5"/>
          <p:cNvSpPr>
            <a:spLocks noGrp="1"/>
          </p:cNvSpPr>
          <p:nvPr>
            <p:ph type="ftr" sz="quarter" idx="11"/>
          </p:nvPr>
        </p:nvSpPr>
        <p:spPr>
          <a:xfrm>
            <a:off x="594360" y="378884"/>
            <a:ext cx="4830656" cy="365125"/>
          </a:xfrm>
        </p:spPr>
        <p:txBody>
          <a:bodyPr/>
          <a:lstStyle/>
          <a:p>
            <a:endParaRPr lang="sl-SI"/>
          </a:p>
        </p:txBody>
      </p:sp>
      <p:sp>
        <p:nvSpPr>
          <p:cNvPr id="7" name="Slide Number Placeholder 6"/>
          <p:cNvSpPr>
            <a:spLocks noGrp="1"/>
          </p:cNvSpPr>
          <p:nvPr>
            <p:ph type="sldNum" sz="quarter" idx="12"/>
          </p:nvPr>
        </p:nvSpPr>
        <p:spPr>
          <a:xfrm>
            <a:off x="7882466" y="381001"/>
            <a:ext cx="667174" cy="365125"/>
          </a:xfrm>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103203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DE41B1D4-174A-4ACD-8BC5-209F3A88CF25}" type="datetime1">
              <a:rPr lang="sl-SI" smtClean="0"/>
              <a:t>6. 02. 2020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2120266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5900D269-94FA-4147-8C4A-4C184349785E}" type="datetime1">
              <a:rPr lang="sl-SI" smtClean="0"/>
              <a:t>6. 02. 2020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315650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1908CDF-8F58-4D1F-B27B-6A74B27D01BD}" type="datetime1">
              <a:rPr lang="sl-SI" smtClean="0"/>
              <a:t>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117661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1AFDD3A-7E7C-448D-B365-7F2A2AAACCCB}" type="datetime1">
              <a:rPr lang="sl-SI" smtClean="0"/>
              <a:t>6. 02. 2020</a:t>
            </a:fld>
            <a:endParaRPr lang="sl-SI"/>
          </a:p>
        </p:txBody>
      </p:sp>
      <p:sp>
        <p:nvSpPr>
          <p:cNvPr id="5" name="Footer Placeholder 4"/>
          <p:cNvSpPr>
            <a:spLocks noGrp="1"/>
          </p:cNvSpPr>
          <p:nvPr>
            <p:ph type="ftr" sz="quarter" idx="11"/>
          </p:nvPr>
        </p:nvSpPr>
        <p:spPr>
          <a:xfrm>
            <a:off x="594360" y="381001"/>
            <a:ext cx="4830656" cy="365125"/>
          </a:xfrm>
        </p:spPr>
        <p:txBody>
          <a:bodyPr/>
          <a:lstStyle/>
          <a:p>
            <a:endParaRPr lang="sl-SI"/>
          </a:p>
        </p:txBody>
      </p:sp>
      <p:sp>
        <p:nvSpPr>
          <p:cNvPr id="6" name="Slide Number Placeholder 5"/>
          <p:cNvSpPr>
            <a:spLocks noGrp="1"/>
          </p:cNvSpPr>
          <p:nvPr>
            <p:ph type="sldNum" sz="quarter" idx="12"/>
          </p:nvPr>
        </p:nvSpPr>
        <p:spPr>
          <a:xfrm>
            <a:off x="7882466" y="381001"/>
            <a:ext cx="667174" cy="365125"/>
          </a:xfrm>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33763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D0F733C-3156-44C1-A572-CCA975E841D7}" type="datetime1">
              <a:rPr lang="sl-SI" smtClean="0"/>
              <a:t>6. 02. 2020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179689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757240F-A3B9-444C-AC3D-92870BFBD504}" type="datetime1">
              <a:rPr lang="sl-SI" smtClean="0"/>
              <a:t>6. 02. 2020</a:t>
            </a:fld>
            <a:endParaRPr lang="sl-SI"/>
          </a:p>
        </p:txBody>
      </p:sp>
      <p:sp>
        <p:nvSpPr>
          <p:cNvPr id="5" name="Footer Placeholder 4"/>
          <p:cNvSpPr>
            <a:spLocks noGrp="1"/>
          </p:cNvSpPr>
          <p:nvPr>
            <p:ph type="ftr" sz="quarter" idx="11"/>
          </p:nvPr>
        </p:nvSpPr>
        <p:spPr>
          <a:xfrm>
            <a:off x="594360" y="381001"/>
            <a:ext cx="4830656" cy="365125"/>
          </a:xfrm>
        </p:spPr>
        <p:txBody>
          <a:bodyPr/>
          <a:lstStyle/>
          <a:p>
            <a:endParaRPr lang="sl-SI"/>
          </a:p>
        </p:txBody>
      </p:sp>
      <p:sp>
        <p:nvSpPr>
          <p:cNvPr id="6" name="Slide Number Placeholder 5"/>
          <p:cNvSpPr>
            <a:spLocks noGrp="1"/>
          </p:cNvSpPr>
          <p:nvPr>
            <p:ph type="sldNum" sz="quarter" idx="12"/>
          </p:nvPr>
        </p:nvSpPr>
        <p:spPr>
          <a:xfrm>
            <a:off x="7882466" y="381001"/>
            <a:ext cx="667173" cy="365125"/>
          </a:xfrm>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48570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sl-SI" dirty="0" smtClean="0"/>
              <a:t>Uredite slog naslova matrice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87FDB28A-9770-4219-92B9-D323D09FA07E}" type="datetime1">
              <a:rPr lang="sl-SI" smtClean="0"/>
              <a:t>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17635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594359" y="3132667"/>
            <a:ext cx="3910579" cy="31309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42098" y="3132667"/>
            <a:ext cx="3907541" cy="31309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DF1D50F9-ABFA-491A-A1F5-1CFCC2A3BA82}" type="datetime1">
              <a:rPr lang="sl-SI" smtClean="0"/>
              <a:t>6. 02. 2020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351575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C44CAE42-3631-4917-8607-D128D38E4D80}" type="datetime1">
              <a:rPr lang="sl-SI" smtClean="0"/>
              <a:t>6. 02. 2020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182401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A635C-4882-4A5F-A1CB-615A2A10D4E7}" type="datetime1">
              <a:rPr lang="sl-SI" smtClean="0"/>
              <a:t>6. 02. 2020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224867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sl-SI" smtClean="0"/>
              <a:t>Uredite slog naslova matrice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1ABBF2B5-87CA-4048-9DF1-A0D105BCE04B}" type="datetime1">
              <a:rPr lang="sl-SI" smtClean="0"/>
              <a:t>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336470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A343B6B6-3765-41FA-A00B-D21037367155}" type="datetime1">
              <a:rPr lang="sl-SI" smtClean="0"/>
              <a:t>6. 02. 2020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A2D3649-3254-4F33-AA81-EE7C38AB4A98}" type="slidenum">
              <a:rPr lang="sl-SI" smtClean="0"/>
              <a:t>‹#›</a:t>
            </a:fld>
            <a:endParaRPr lang="sl-SI"/>
          </a:p>
        </p:txBody>
      </p:sp>
    </p:spTree>
    <p:extLst>
      <p:ext uri="{BB962C8B-B14F-4D97-AF65-F5344CB8AC3E}">
        <p14:creationId xmlns:p14="http://schemas.microsoft.com/office/powerpoint/2010/main" val="96488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sl-SI" dirty="0" smtClean="0"/>
              <a:t>Uredite slog naslova matrice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2E9264-7B40-4115-8039-91D4D2F73B44}" type="datetime1">
              <a:rPr lang="sl-SI" smtClean="0"/>
              <a:t>6. 02. 2020</a:t>
            </a:fld>
            <a:endParaRPr lang="sl-SI"/>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2D3649-3254-4F33-AA81-EE7C38AB4A98}" type="slidenum">
              <a:rPr lang="sl-SI" smtClean="0"/>
              <a:t>‹#›</a:t>
            </a:fld>
            <a:endParaRPr lang="sl-SI"/>
          </a:p>
        </p:txBody>
      </p:sp>
    </p:spTree>
    <p:extLst>
      <p:ext uri="{BB962C8B-B14F-4D97-AF65-F5344CB8AC3E}">
        <p14:creationId xmlns:p14="http://schemas.microsoft.com/office/powerpoint/2010/main" val="275307341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7uflK6MbGD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sl-SI" b="1" dirty="0" err="1" smtClean="0"/>
              <a:t>Media</a:t>
            </a:r>
            <a:r>
              <a:rPr lang="sl-SI" b="1" dirty="0" smtClean="0"/>
              <a:t> </a:t>
            </a:r>
            <a:r>
              <a:rPr lang="sl-SI" b="1" dirty="0" err="1" smtClean="0"/>
              <a:t>and</a:t>
            </a:r>
            <a:r>
              <a:rPr lang="sl-SI" b="1" dirty="0" smtClean="0"/>
              <a:t/>
            </a:r>
            <a:br>
              <a:rPr lang="sl-SI" b="1" dirty="0" smtClean="0"/>
            </a:br>
            <a:r>
              <a:rPr lang="sl-SI" b="1" dirty="0" err="1" smtClean="0"/>
              <a:t>Information</a:t>
            </a:r>
            <a:r>
              <a:rPr lang="sl-SI" b="1" dirty="0" smtClean="0"/>
              <a:t/>
            </a:r>
            <a:br>
              <a:rPr lang="sl-SI" b="1" dirty="0" smtClean="0"/>
            </a:br>
            <a:r>
              <a:rPr lang="sl-SI" b="1" dirty="0" err="1" smtClean="0"/>
              <a:t>Literacy</a:t>
            </a:r>
            <a:endParaRPr lang="sl-SI" b="1" dirty="0"/>
          </a:p>
        </p:txBody>
      </p:sp>
      <p:sp>
        <p:nvSpPr>
          <p:cNvPr id="3" name="Podnaslov 2"/>
          <p:cNvSpPr>
            <a:spLocks noGrp="1"/>
          </p:cNvSpPr>
          <p:nvPr>
            <p:ph type="subTitle" idx="1"/>
          </p:nvPr>
        </p:nvSpPr>
        <p:spPr/>
        <p:txBody>
          <a:bodyPr/>
          <a:lstStyle/>
          <a:p>
            <a:r>
              <a:rPr lang="sl-SI" smtClean="0"/>
              <a:t>UNESCO 2011</a:t>
            </a:r>
            <a:endParaRPr lang="sl-SI" dirty="0"/>
          </a:p>
        </p:txBody>
      </p:sp>
      <p:pic>
        <p:nvPicPr>
          <p:cNvPr id="4" name="Slika 3"/>
          <p:cNvPicPr>
            <a:picLocks noChangeAspect="1"/>
          </p:cNvPicPr>
          <p:nvPr/>
        </p:nvPicPr>
        <p:blipFill>
          <a:blip r:embed="rId2"/>
          <a:stretch>
            <a:fillRect/>
          </a:stretch>
        </p:blipFill>
        <p:spPr>
          <a:xfrm>
            <a:off x="783590" y="4592320"/>
            <a:ext cx="2476500" cy="1847850"/>
          </a:xfrm>
          <a:prstGeom prst="rect">
            <a:avLst/>
          </a:prstGeom>
        </p:spPr>
      </p:pic>
    </p:spTree>
    <p:extLst>
      <p:ext uri="{BB962C8B-B14F-4D97-AF65-F5344CB8AC3E}">
        <p14:creationId xmlns:p14="http://schemas.microsoft.com/office/powerpoint/2010/main" val="241726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2</a:t>
            </a:r>
            <a:endParaRPr lang="sl-SI" dirty="0"/>
          </a:p>
        </p:txBody>
      </p:sp>
      <p:sp>
        <p:nvSpPr>
          <p:cNvPr id="3" name="Označba mesta vsebine 2"/>
          <p:cNvSpPr>
            <a:spLocks noGrp="1"/>
          </p:cNvSpPr>
          <p:nvPr>
            <p:ph idx="1"/>
          </p:nvPr>
        </p:nvSpPr>
        <p:spPr>
          <a:xfrm>
            <a:off x="193040" y="2194560"/>
            <a:ext cx="8356600" cy="629920"/>
          </a:xfrm>
        </p:spPr>
        <p:txBody>
          <a:bodyPr/>
          <a:lstStyle/>
          <a:p>
            <a:pPr marL="0" indent="0">
              <a:buNone/>
            </a:pPr>
            <a:r>
              <a:rPr lang="sl-SI" dirty="0" err="1" smtClean="0"/>
              <a:t>Who</a:t>
            </a:r>
            <a:r>
              <a:rPr lang="sl-SI" dirty="0" smtClean="0"/>
              <a:t> is </a:t>
            </a:r>
            <a:r>
              <a:rPr lang="sl-SI" dirty="0" err="1" smtClean="0"/>
              <a:t>spreading</a:t>
            </a:r>
            <a:r>
              <a:rPr lang="sl-SI" dirty="0" smtClean="0"/>
              <a:t> FN?</a:t>
            </a:r>
            <a:endParaRPr lang="sl-SI" dirty="0"/>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10</a:t>
            </a:fld>
            <a:endParaRPr lang="sl-SI"/>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190" y="1847850"/>
            <a:ext cx="4762500" cy="4762500"/>
          </a:xfrm>
          <a:prstGeom prst="rect">
            <a:avLst/>
          </a:prstGeom>
        </p:spPr>
      </p:pic>
      <p:sp>
        <p:nvSpPr>
          <p:cNvPr id="6" name="Pravokotnik 5"/>
          <p:cNvSpPr/>
          <p:nvPr/>
        </p:nvSpPr>
        <p:spPr>
          <a:xfrm>
            <a:off x="0" y="3140878"/>
            <a:ext cx="3962400" cy="1200329"/>
          </a:xfrm>
          <a:prstGeom prst="rect">
            <a:avLst/>
          </a:prstGeom>
        </p:spPr>
        <p:txBody>
          <a:bodyPr wrap="square">
            <a:spAutoFit/>
          </a:bodyPr>
          <a:lstStyle/>
          <a:p>
            <a:r>
              <a:rPr lang="sl-SI" sz="3600" dirty="0" smtClean="0"/>
              <a:t>www.menti.com/jx9ag6hs2i</a:t>
            </a:r>
            <a:endParaRPr lang="sl-SI" sz="3600" dirty="0"/>
          </a:p>
        </p:txBody>
      </p:sp>
    </p:spTree>
    <p:extLst>
      <p:ext uri="{BB962C8B-B14F-4D97-AF65-F5344CB8AC3E}">
        <p14:creationId xmlns:p14="http://schemas.microsoft.com/office/powerpoint/2010/main" val="217057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err="1" smtClean="0"/>
              <a:t>Elderly</a:t>
            </a:r>
            <a:r>
              <a:rPr lang="sl-SI" b="1" dirty="0" smtClean="0"/>
              <a:t> </a:t>
            </a:r>
            <a:r>
              <a:rPr lang="sl-SI" b="1" dirty="0" err="1" smtClean="0"/>
              <a:t>struggle</a:t>
            </a:r>
            <a:r>
              <a:rPr lang="sl-SI" b="1" dirty="0" smtClean="0"/>
              <a:t> </a:t>
            </a:r>
            <a:r>
              <a:rPr lang="sl-SI" b="1" dirty="0" err="1" smtClean="0"/>
              <a:t>the</a:t>
            </a:r>
            <a:r>
              <a:rPr lang="sl-SI" b="1" dirty="0" smtClean="0"/>
              <a:t> most</a:t>
            </a:r>
            <a:br>
              <a:rPr lang="sl-SI" b="1" dirty="0" smtClean="0"/>
            </a:br>
            <a:endParaRPr lang="sl-SI" b="1" dirty="0"/>
          </a:p>
        </p:txBody>
      </p:sp>
      <p:sp>
        <p:nvSpPr>
          <p:cNvPr id="3" name="Označba mesta vsebine 2"/>
          <p:cNvSpPr>
            <a:spLocks noGrp="1"/>
          </p:cNvSpPr>
          <p:nvPr>
            <p:ph idx="1"/>
          </p:nvPr>
        </p:nvSpPr>
        <p:spPr/>
        <p:txBody>
          <a:bodyPr/>
          <a:lstStyle/>
          <a:p>
            <a:pPr marL="0" indent="0">
              <a:buNone/>
            </a:pPr>
            <a:r>
              <a:rPr lang="en-US" sz="2800" dirty="0" smtClean="0"/>
              <a:t>“Younger people are generally better than the elderly at checking whether claims are true. They learn how to do it in school</a:t>
            </a:r>
            <a:r>
              <a:rPr lang="sl-SI" sz="2800" dirty="0" smtClean="0"/>
              <a:t>.</a:t>
            </a:r>
            <a:r>
              <a:rPr lang="en-US" sz="2800" dirty="0" smtClean="0"/>
              <a:t>” </a:t>
            </a:r>
            <a:endParaRPr lang="sl-SI" sz="2800" dirty="0" smtClean="0"/>
          </a:p>
          <a:p>
            <a:pPr marL="0" indent="0">
              <a:buNone/>
            </a:pPr>
            <a:r>
              <a:rPr lang="sl-SI" dirty="0" err="1" smtClean="0"/>
              <a:t>Professor</a:t>
            </a:r>
            <a:r>
              <a:rPr lang="sl-SI" dirty="0" smtClean="0"/>
              <a:t> Toril </a:t>
            </a:r>
            <a:r>
              <a:rPr lang="sl-SI" dirty="0" err="1" smtClean="0"/>
              <a:t>Aalberg</a:t>
            </a:r>
            <a:r>
              <a:rPr lang="sl-SI" dirty="0" smtClean="0"/>
              <a:t> </a:t>
            </a:r>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11</a:t>
            </a:fld>
            <a:endParaRPr lang="sl-SI"/>
          </a:p>
        </p:txBody>
      </p:sp>
    </p:spTree>
    <p:extLst>
      <p:ext uri="{BB962C8B-B14F-4D97-AF65-F5344CB8AC3E}">
        <p14:creationId xmlns:p14="http://schemas.microsoft.com/office/powerpoint/2010/main" val="258406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3</a:t>
            </a:r>
            <a:endParaRPr lang="sl-SI" dirty="0"/>
          </a:p>
        </p:txBody>
      </p:sp>
      <p:sp>
        <p:nvSpPr>
          <p:cNvPr id="3" name="Označba mesta vsebine 2"/>
          <p:cNvSpPr>
            <a:spLocks noGrp="1"/>
          </p:cNvSpPr>
          <p:nvPr>
            <p:ph idx="1"/>
          </p:nvPr>
        </p:nvSpPr>
        <p:spPr>
          <a:xfrm>
            <a:off x="594360" y="2194560"/>
            <a:ext cx="2514600" cy="1148080"/>
          </a:xfrm>
        </p:spPr>
        <p:txBody>
          <a:bodyPr/>
          <a:lstStyle/>
          <a:p>
            <a:r>
              <a:rPr lang="sl-SI" dirty="0" err="1" smtClean="0"/>
              <a:t>What</a:t>
            </a:r>
            <a:r>
              <a:rPr lang="sl-SI" dirty="0" smtClean="0"/>
              <a:t> </a:t>
            </a:r>
            <a:r>
              <a:rPr lang="sl-SI" dirty="0" err="1" smtClean="0"/>
              <a:t>about</a:t>
            </a:r>
            <a:r>
              <a:rPr lang="sl-SI" dirty="0" smtClean="0"/>
              <a:t> </a:t>
            </a:r>
            <a:r>
              <a:rPr lang="sl-SI" dirty="0" err="1" smtClean="0"/>
              <a:t>your</a:t>
            </a:r>
            <a:r>
              <a:rPr lang="sl-SI" dirty="0" smtClean="0"/>
              <a:t> </a:t>
            </a:r>
            <a:r>
              <a:rPr lang="sl-SI" dirty="0" err="1" smtClean="0"/>
              <a:t>grandparents</a:t>
            </a:r>
            <a:r>
              <a:rPr lang="sl-SI" dirty="0" smtClean="0"/>
              <a:t>?</a:t>
            </a:r>
            <a:endParaRPr lang="sl-SI" dirty="0"/>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12</a:t>
            </a:fld>
            <a:endParaRPr lang="sl-SI"/>
          </a:p>
        </p:txBody>
      </p:sp>
      <p:pic>
        <p:nvPicPr>
          <p:cNvPr id="4" name="Slika 3"/>
          <p:cNvPicPr>
            <a:picLocks noChangeAspect="1"/>
          </p:cNvPicPr>
          <p:nvPr/>
        </p:nvPicPr>
        <p:blipFill>
          <a:blip r:embed="rId2"/>
          <a:stretch>
            <a:fillRect/>
          </a:stretch>
        </p:blipFill>
        <p:spPr>
          <a:xfrm>
            <a:off x="4191000" y="1830070"/>
            <a:ext cx="4762500" cy="4762500"/>
          </a:xfrm>
          <a:prstGeom prst="rect">
            <a:avLst/>
          </a:prstGeom>
        </p:spPr>
      </p:pic>
      <p:sp>
        <p:nvSpPr>
          <p:cNvPr id="6" name="Pravokotnik 5"/>
          <p:cNvSpPr/>
          <p:nvPr/>
        </p:nvSpPr>
        <p:spPr>
          <a:xfrm>
            <a:off x="1" y="3244334"/>
            <a:ext cx="4114800" cy="1200329"/>
          </a:xfrm>
          <a:prstGeom prst="rect">
            <a:avLst/>
          </a:prstGeom>
        </p:spPr>
        <p:txBody>
          <a:bodyPr wrap="square">
            <a:spAutoFit/>
          </a:bodyPr>
          <a:lstStyle/>
          <a:p>
            <a:r>
              <a:rPr lang="sl-SI" sz="3600" dirty="0" smtClean="0"/>
              <a:t>www.menti.com/vvjzar5vaq</a:t>
            </a:r>
            <a:endParaRPr lang="sl-SI" sz="3600" dirty="0"/>
          </a:p>
        </p:txBody>
      </p:sp>
    </p:spTree>
    <p:extLst>
      <p:ext uri="{BB962C8B-B14F-4D97-AF65-F5344CB8AC3E}">
        <p14:creationId xmlns:p14="http://schemas.microsoft.com/office/powerpoint/2010/main" val="4175818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b="1" dirty="0" smtClean="0"/>
              <a:t>Facts don’t change minds much</a:t>
            </a:r>
            <a:br>
              <a:rPr lang="en-US" b="1" dirty="0" smtClean="0"/>
            </a:br>
            <a:endParaRPr lang="sl-SI" b="1" dirty="0"/>
          </a:p>
        </p:txBody>
      </p:sp>
      <p:sp>
        <p:nvSpPr>
          <p:cNvPr id="3" name="Označba mesta vsebine 2"/>
          <p:cNvSpPr>
            <a:spLocks noGrp="1"/>
          </p:cNvSpPr>
          <p:nvPr>
            <p:ph idx="1"/>
          </p:nvPr>
        </p:nvSpPr>
        <p:spPr/>
        <p:txBody>
          <a:bodyPr/>
          <a:lstStyle/>
          <a:p>
            <a:pPr marL="0" indent="0">
              <a:buNone/>
            </a:pPr>
            <a:r>
              <a:rPr lang="en-US" sz="2800" dirty="0" smtClean="0"/>
              <a:t>Once you believe something, arguments against this belief will either bounce off you, or they may even reinforce the beliefs you already have. </a:t>
            </a:r>
            <a:endParaRPr lang="sl-SI" sz="2800" dirty="0" smtClean="0"/>
          </a:p>
          <a:p>
            <a:pPr marL="0" indent="0">
              <a:buNone/>
            </a:pPr>
            <a:r>
              <a:rPr lang="sl-SI" dirty="0" err="1" smtClean="0"/>
              <a:t>Professor</a:t>
            </a:r>
            <a:r>
              <a:rPr lang="sl-SI" dirty="0" smtClean="0"/>
              <a:t> Jason </a:t>
            </a:r>
            <a:r>
              <a:rPr lang="sl-SI" dirty="0" err="1" smtClean="0"/>
              <a:t>Reifler</a:t>
            </a:r>
            <a:r>
              <a:rPr lang="sl-SI" dirty="0" smtClean="0"/>
              <a:t>, </a:t>
            </a:r>
            <a:r>
              <a:rPr lang="sl-SI" dirty="0" err="1" smtClean="0"/>
              <a:t>University</a:t>
            </a:r>
            <a:r>
              <a:rPr lang="sl-SI" dirty="0" smtClean="0"/>
              <a:t> </a:t>
            </a:r>
            <a:r>
              <a:rPr lang="sl-SI" dirty="0" err="1" smtClean="0"/>
              <a:t>of</a:t>
            </a:r>
            <a:r>
              <a:rPr lang="sl-SI" dirty="0" smtClean="0"/>
              <a:t> Exeter </a:t>
            </a:r>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13</a:t>
            </a:fld>
            <a:endParaRPr lang="sl-SI"/>
          </a:p>
        </p:txBody>
      </p:sp>
    </p:spTree>
    <p:extLst>
      <p:ext uri="{BB962C8B-B14F-4D97-AF65-F5344CB8AC3E}">
        <p14:creationId xmlns:p14="http://schemas.microsoft.com/office/powerpoint/2010/main" val="3925885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en-US" b="1" dirty="0" smtClean="0"/>
              <a:t>Facts don’t change minds much</a:t>
            </a:r>
            <a:r>
              <a:rPr lang="sl-SI" b="1" dirty="0" smtClean="0"/>
              <a:t> 2</a:t>
            </a:r>
            <a:r>
              <a:rPr lang="en-US" b="1" dirty="0" smtClean="0"/>
              <a:t/>
            </a:r>
            <a:br>
              <a:rPr lang="en-US" b="1" dirty="0" smtClean="0"/>
            </a:br>
            <a:endParaRPr lang="sl-SI" b="1" dirty="0"/>
          </a:p>
        </p:txBody>
      </p:sp>
      <p:sp>
        <p:nvSpPr>
          <p:cNvPr id="3" name="Označba mesta vsebine 2"/>
          <p:cNvSpPr>
            <a:spLocks noGrp="1"/>
          </p:cNvSpPr>
          <p:nvPr>
            <p:ph idx="1"/>
          </p:nvPr>
        </p:nvSpPr>
        <p:spPr/>
        <p:txBody>
          <a:bodyPr/>
          <a:lstStyle/>
          <a:p>
            <a:pPr marL="0" indent="0">
              <a:buNone/>
            </a:pPr>
            <a:r>
              <a:rPr lang="sl-SI" sz="2800" dirty="0" smtClean="0"/>
              <a:t>M</a:t>
            </a:r>
            <a:r>
              <a:rPr lang="en-US" sz="2800" dirty="0" err="1" smtClean="0"/>
              <a:t>isinformation</a:t>
            </a:r>
            <a:r>
              <a:rPr lang="en-US" sz="2800" dirty="0" smtClean="0"/>
              <a:t> can remain lodged in your brain long after you forget where it came from.</a:t>
            </a:r>
            <a:r>
              <a:rPr lang="sl-SI" sz="2800" dirty="0" smtClean="0"/>
              <a:t> </a:t>
            </a:r>
          </a:p>
          <a:p>
            <a:pPr marL="0" indent="0">
              <a:buNone/>
            </a:pPr>
            <a:r>
              <a:rPr lang="sl-SI" dirty="0" err="1" smtClean="0"/>
              <a:t>Professor</a:t>
            </a:r>
            <a:r>
              <a:rPr lang="sl-SI" dirty="0" smtClean="0"/>
              <a:t> </a:t>
            </a:r>
            <a:r>
              <a:rPr lang="sl-SI" dirty="0" err="1" smtClean="0"/>
              <a:t>Melanie</a:t>
            </a:r>
            <a:r>
              <a:rPr lang="sl-SI" dirty="0" smtClean="0"/>
              <a:t> </a:t>
            </a:r>
            <a:r>
              <a:rPr lang="en-US" dirty="0" err="1" smtClean="0"/>
              <a:t>Magin</a:t>
            </a:r>
            <a:r>
              <a:rPr lang="sl-SI" dirty="0" smtClean="0"/>
              <a:t>, NTNU</a:t>
            </a:r>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14</a:t>
            </a:fld>
            <a:endParaRPr lang="sl-SI"/>
          </a:p>
        </p:txBody>
      </p:sp>
    </p:spTree>
    <p:extLst>
      <p:ext uri="{BB962C8B-B14F-4D97-AF65-F5344CB8AC3E}">
        <p14:creationId xmlns:p14="http://schemas.microsoft.com/office/powerpoint/2010/main" val="15007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4</a:t>
            </a:r>
            <a:endParaRPr lang="sl-SI" dirty="0"/>
          </a:p>
        </p:txBody>
      </p:sp>
      <p:sp>
        <p:nvSpPr>
          <p:cNvPr id="3" name="Označba mesta vsebine 2"/>
          <p:cNvSpPr>
            <a:spLocks noGrp="1"/>
          </p:cNvSpPr>
          <p:nvPr>
            <p:ph idx="1"/>
          </p:nvPr>
        </p:nvSpPr>
        <p:spPr>
          <a:xfrm>
            <a:off x="594360" y="2194560"/>
            <a:ext cx="2108200" cy="1605280"/>
          </a:xfrm>
        </p:spPr>
        <p:txBody>
          <a:bodyPr/>
          <a:lstStyle/>
          <a:p>
            <a:r>
              <a:rPr lang="sl-SI" dirty="0" smtClean="0"/>
              <a:t>How do </a:t>
            </a:r>
            <a:r>
              <a:rPr lang="sl-SI" dirty="0" err="1" smtClean="0"/>
              <a:t>you</a:t>
            </a:r>
            <a:r>
              <a:rPr lang="sl-SI" dirty="0" smtClean="0"/>
              <a:t> </a:t>
            </a:r>
            <a:r>
              <a:rPr lang="sl-SI" dirty="0" err="1" smtClean="0"/>
              <a:t>feel</a:t>
            </a:r>
            <a:r>
              <a:rPr lang="sl-SI" dirty="0" smtClean="0"/>
              <a:t> </a:t>
            </a:r>
            <a:r>
              <a:rPr lang="sl-SI" dirty="0" err="1" smtClean="0"/>
              <a:t>when</a:t>
            </a:r>
            <a:r>
              <a:rPr lang="sl-SI" dirty="0" smtClean="0"/>
              <a:t> </a:t>
            </a:r>
            <a:r>
              <a:rPr lang="sl-SI" dirty="0" err="1" smtClean="0"/>
              <a:t>you</a:t>
            </a:r>
            <a:r>
              <a:rPr lang="sl-SI" dirty="0" smtClean="0"/>
              <a:t> </a:t>
            </a:r>
            <a:r>
              <a:rPr lang="sl-SI" dirty="0" err="1" smtClean="0"/>
              <a:t>have</a:t>
            </a:r>
            <a:r>
              <a:rPr lang="sl-SI" dirty="0" smtClean="0"/>
              <a:t> to </a:t>
            </a:r>
            <a:r>
              <a:rPr lang="sl-SI" dirty="0" err="1" smtClean="0"/>
              <a:t>admit</a:t>
            </a:r>
            <a:r>
              <a:rPr lang="sl-SI" dirty="0" smtClean="0"/>
              <a:t> </a:t>
            </a:r>
            <a:r>
              <a:rPr lang="sl-SI" dirty="0" err="1" smtClean="0"/>
              <a:t>you</a:t>
            </a:r>
            <a:r>
              <a:rPr lang="sl-SI" dirty="0" smtClean="0"/>
              <a:t> are </a:t>
            </a:r>
            <a:r>
              <a:rPr lang="sl-SI" dirty="0" err="1" smtClean="0"/>
              <a:t>wrong</a:t>
            </a:r>
            <a:r>
              <a:rPr lang="sl-SI" dirty="0" smtClean="0"/>
              <a:t>?</a:t>
            </a:r>
            <a:endParaRPr lang="sl-SI" dirty="0"/>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15</a:t>
            </a:fld>
            <a:endParaRPr lang="sl-SI"/>
          </a:p>
        </p:txBody>
      </p:sp>
      <p:pic>
        <p:nvPicPr>
          <p:cNvPr id="4" name="Slika 3"/>
          <p:cNvPicPr>
            <a:picLocks noChangeAspect="1"/>
          </p:cNvPicPr>
          <p:nvPr/>
        </p:nvPicPr>
        <p:blipFill>
          <a:blip r:embed="rId2"/>
          <a:stretch>
            <a:fillRect/>
          </a:stretch>
        </p:blipFill>
        <p:spPr>
          <a:xfrm>
            <a:off x="3999230" y="1860550"/>
            <a:ext cx="4762500" cy="4762500"/>
          </a:xfrm>
          <a:prstGeom prst="rect">
            <a:avLst/>
          </a:prstGeom>
        </p:spPr>
      </p:pic>
      <p:sp>
        <p:nvSpPr>
          <p:cNvPr id="7" name="Pravokotnik 6"/>
          <p:cNvSpPr/>
          <p:nvPr/>
        </p:nvSpPr>
        <p:spPr>
          <a:xfrm>
            <a:off x="274320" y="4558784"/>
            <a:ext cx="3200400" cy="954107"/>
          </a:xfrm>
          <a:prstGeom prst="rect">
            <a:avLst/>
          </a:prstGeom>
        </p:spPr>
        <p:txBody>
          <a:bodyPr wrap="square">
            <a:spAutoFit/>
          </a:bodyPr>
          <a:lstStyle/>
          <a:p>
            <a:r>
              <a:rPr lang="sl-SI" sz="2800" dirty="0"/>
              <a:t>www.menti.com/xa3738jjvo</a:t>
            </a:r>
          </a:p>
        </p:txBody>
      </p:sp>
    </p:spTree>
    <p:extLst>
      <p:ext uri="{BB962C8B-B14F-4D97-AF65-F5344CB8AC3E}">
        <p14:creationId xmlns:p14="http://schemas.microsoft.com/office/powerpoint/2010/main" val="667590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What</a:t>
            </a:r>
            <a:r>
              <a:rPr lang="sl-SI" b="1" dirty="0" smtClean="0"/>
              <a:t> is </a:t>
            </a:r>
            <a:r>
              <a:rPr lang="sl-SI" b="1" dirty="0" err="1" smtClean="0"/>
              <a:t>populism</a:t>
            </a:r>
            <a:r>
              <a:rPr lang="sl-SI" b="1" dirty="0" smtClean="0"/>
              <a:t>?</a:t>
            </a:r>
            <a:br>
              <a:rPr lang="sl-SI" b="1" dirty="0" smtClean="0"/>
            </a:br>
            <a:endParaRPr lang="sl-SI" b="1" dirty="0"/>
          </a:p>
        </p:txBody>
      </p:sp>
      <p:sp>
        <p:nvSpPr>
          <p:cNvPr id="3" name="Označba mesta vsebine 2"/>
          <p:cNvSpPr>
            <a:spLocks noGrp="1"/>
          </p:cNvSpPr>
          <p:nvPr>
            <p:ph idx="1"/>
          </p:nvPr>
        </p:nvSpPr>
        <p:spPr>
          <a:xfrm>
            <a:off x="91440" y="2194560"/>
            <a:ext cx="8458200" cy="4069080"/>
          </a:xfrm>
        </p:spPr>
        <p:txBody>
          <a:bodyPr>
            <a:normAutofit/>
          </a:bodyPr>
          <a:lstStyle/>
          <a:p>
            <a:r>
              <a:rPr lang="sl-SI" sz="3200" dirty="0" err="1" smtClean="0"/>
              <a:t>for</a:t>
            </a:r>
            <a:r>
              <a:rPr lang="sl-SI" sz="3200" dirty="0" smtClean="0"/>
              <a:t> </a:t>
            </a:r>
            <a:r>
              <a:rPr lang="sl-SI" sz="3200" dirty="0" err="1" smtClean="0"/>
              <a:t>people</a:t>
            </a:r>
            <a:r>
              <a:rPr lang="sl-SI" sz="3200" dirty="0" smtClean="0"/>
              <a:t>, </a:t>
            </a:r>
            <a:r>
              <a:rPr lang="sl-SI" sz="3200" dirty="0" err="1" smtClean="0"/>
              <a:t>against</a:t>
            </a:r>
            <a:r>
              <a:rPr lang="sl-SI" sz="3200" dirty="0" smtClean="0"/>
              <a:t> </a:t>
            </a:r>
            <a:r>
              <a:rPr lang="sl-SI" sz="3200" dirty="0" err="1" smtClean="0"/>
              <a:t>elites</a:t>
            </a:r>
            <a:endParaRPr lang="sl-SI" sz="3200" dirty="0" smtClean="0"/>
          </a:p>
          <a:p>
            <a:r>
              <a:rPr lang="sl-SI" sz="3200" dirty="0" err="1" smtClean="0"/>
              <a:t>elites</a:t>
            </a:r>
            <a:r>
              <a:rPr lang="sl-SI" sz="3200" dirty="0" smtClean="0"/>
              <a:t> „</a:t>
            </a:r>
            <a:r>
              <a:rPr lang="sl-SI" sz="3200" dirty="0" err="1" smtClean="0"/>
              <a:t>promote</a:t>
            </a:r>
            <a:r>
              <a:rPr lang="sl-SI" sz="3200" dirty="0" smtClean="0"/>
              <a:t>“ </a:t>
            </a:r>
            <a:r>
              <a:rPr lang="sl-SI" sz="3200" dirty="0" err="1" smtClean="0"/>
              <a:t>immigrants</a:t>
            </a:r>
            <a:r>
              <a:rPr lang="sl-SI" sz="3200" dirty="0" smtClean="0"/>
              <a:t>, </a:t>
            </a:r>
            <a:r>
              <a:rPr lang="sl-SI" sz="3200" dirty="0" err="1" smtClean="0"/>
              <a:t>foreign</a:t>
            </a:r>
            <a:r>
              <a:rPr lang="sl-SI" sz="3200" dirty="0" smtClean="0"/>
              <a:t> </a:t>
            </a:r>
            <a:r>
              <a:rPr lang="sl-SI" sz="3200" dirty="0" err="1" smtClean="0"/>
              <a:t>countries</a:t>
            </a:r>
            <a:r>
              <a:rPr lang="sl-SI" sz="3200" dirty="0" smtClean="0"/>
              <a:t>, large </a:t>
            </a:r>
            <a:r>
              <a:rPr lang="sl-SI" sz="3200" dirty="0" err="1" smtClean="0"/>
              <a:t>corporations</a:t>
            </a:r>
            <a:r>
              <a:rPr lang="sl-SI" sz="3200" dirty="0" smtClean="0"/>
              <a:t> </a:t>
            </a:r>
          </a:p>
          <a:p>
            <a:r>
              <a:rPr lang="sl-SI" sz="3200" dirty="0" err="1" smtClean="0"/>
              <a:t>charismatic</a:t>
            </a:r>
            <a:r>
              <a:rPr lang="sl-SI" sz="3200" dirty="0" smtClean="0"/>
              <a:t>, dominante person on top </a:t>
            </a:r>
            <a:r>
              <a:rPr lang="sl-SI" sz="3200" dirty="0" err="1" smtClean="0"/>
              <a:t>of</a:t>
            </a:r>
            <a:r>
              <a:rPr lang="sl-SI" sz="3200" dirty="0" smtClean="0"/>
              <a:t> </a:t>
            </a:r>
            <a:r>
              <a:rPr lang="sl-SI" sz="3200" dirty="0" err="1" smtClean="0"/>
              <a:t>the</a:t>
            </a:r>
            <a:r>
              <a:rPr lang="sl-SI" sz="3200" dirty="0" smtClean="0"/>
              <a:t> </a:t>
            </a:r>
            <a:r>
              <a:rPr lang="sl-SI" sz="3200" dirty="0" err="1" smtClean="0"/>
              <a:t>movement</a:t>
            </a:r>
            <a:endParaRPr lang="sl-SI" sz="3200" dirty="0" smtClean="0"/>
          </a:p>
          <a:p>
            <a:r>
              <a:rPr lang="sl-SI" sz="3200" dirty="0" err="1" smtClean="0"/>
              <a:t>usually</a:t>
            </a:r>
            <a:r>
              <a:rPr lang="sl-SI" sz="3200" dirty="0" smtClean="0"/>
              <a:t> </a:t>
            </a:r>
            <a:r>
              <a:rPr lang="sl-SI" sz="3200" dirty="0" err="1" smtClean="0"/>
              <a:t>right</a:t>
            </a:r>
            <a:r>
              <a:rPr lang="sl-SI" sz="3200" dirty="0" smtClean="0"/>
              <a:t> </a:t>
            </a:r>
            <a:r>
              <a:rPr lang="sl-SI" sz="3200" dirty="0" err="1" smtClean="0"/>
              <a:t>wing</a:t>
            </a:r>
            <a:r>
              <a:rPr lang="sl-SI" sz="3200" dirty="0" smtClean="0"/>
              <a:t> </a:t>
            </a:r>
            <a:r>
              <a:rPr lang="sl-SI" sz="3200" dirty="0" err="1" smtClean="0"/>
              <a:t>neo</a:t>
            </a:r>
            <a:r>
              <a:rPr lang="sl-SI" sz="3200" dirty="0" smtClean="0"/>
              <a:t>-populist </a:t>
            </a:r>
            <a:r>
              <a:rPr lang="sl-SI" sz="3200" dirty="0" err="1" smtClean="0"/>
              <a:t>parties</a:t>
            </a:r>
            <a:r>
              <a:rPr lang="sl-SI" sz="3200" dirty="0" smtClean="0"/>
              <a:t>, </a:t>
            </a:r>
            <a:r>
              <a:rPr lang="sl-SI" sz="3200" dirty="0" err="1" smtClean="0"/>
              <a:t>also</a:t>
            </a:r>
            <a:r>
              <a:rPr lang="sl-SI" sz="3200" dirty="0" smtClean="0"/>
              <a:t> </a:t>
            </a:r>
            <a:r>
              <a:rPr lang="sl-SI" sz="3200" dirty="0" err="1" smtClean="0"/>
              <a:t>left</a:t>
            </a:r>
            <a:r>
              <a:rPr lang="sl-SI" sz="3200" dirty="0" smtClean="0"/>
              <a:t> </a:t>
            </a:r>
            <a:r>
              <a:rPr lang="sl-SI" sz="3200" dirty="0" err="1" smtClean="0"/>
              <a:t>wing</a:t>
            </a:r>
            <a:r>
              <a:rPr lang="sl-SI" sz="3200" dirty="0" smtClean="0"/>
              <a:t> </a:t>
            </a:r>
            <a:r>
              <a:rPr lang="sl-SI" sz="3200" dirty="0" err="1" smtClean="0"/>
              <a:t>groups</a:t>
            </a:r>
            <a:r>
              <a:rPr lang="sl-SI" sz="3200" dirty="0" smtClean="0"/>
              <a:t>; </a:t>
            </a:r>
            <a:r>
              <a:rPr lang="sl-SI" sz="3200" dirty="0" err="1" smtClean="0"/>
              <a:t>mixed</a:t>
            </a:r>
            <a:r>
              <a:rPr lang="sl-SI" sz="3200" dirty="0" smtClean="0"/>
              <a:t> </a:t>
            </a:r>
            <a:r>
              <a:rPr lang="sl-SI" sz="3200" dirty="0" err="1" smtClean="0"/>
              <a:t>type</a:t>
            </a:r>
            <a:endParaRPr lang="sl-SI" sz="3200" dirty="0" smtClean="0"/>
          </a:p>
          <a:p>
            <a:endParaRPr lang="sl-SI" sz="3200" dirty="0" smtClean="0"/>
          </a:p>
          <a:p>
            <a:endParaRPr lang="sl-SI" sz="3200"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16</a:t>
            </a:fld>
            <a:endParaRPr lang="sl-SI"/>
          </a:p>
        </p:txBody>
      </p:sp>
    </p:spTree>
    <p:extLst>
      <p:ext uri="{BB962C8B-B14F-4D97-AF65-F5344CB8AC3E}">
        <p14:creationId xmlns:p14="http://schemas.microsoft.com/office/powerpoint/2010/main" val="1028862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5</a:t>
            </a:r>
            <a:endParaRPr lang="sl-SI" dirty="0"/>
          </a:p>
        </p:txBody>
      </p:sp>
      <p:sp>
        <p:nvSpPr>
          <p:cNvPr id="3" name="Označba mesta vsebine 2"/>
          <p:cNvSpPr>
            <a:spLocks noGrp="1"/>
          </p:cNvSpPr>
          <p:nvPr>
            <p:ph idx="1"/>
          </p:nvPr>
        </p:nvSpPr>
        <p:spPr>
          <a:xfrm>
            <a:off x="594360" y="2194560"/>
            <a:ext cx="3967480" cy="4069080"/>
          </a:xfrm>
        </p:spPr>
        <p:txBody>
          <a:bodyPr/>
          <a:lstStyle/>
          <a:p>
            <a:pPr marL="0" indent="0">
              <a:buNone/>
            </a:pPr>
            <a:r>
              <a:rPr lang="sl-SI" dirty="0" err="1" smtClean="0"/>
              <a:t>Could</a:t>
            </a:r>
            <a:r>
              <a:rPr lang="sl-SI" dirty="0" smtClean="0"/>
              <a:t> </a:t>
            </a:r>
            <a:r>
              <a:rPr lang="sl-SI" dirty="0" err="1" smtClean="0"/>
              <a:t>you</a:t>
            </a:r>
            <a:r>
              <a:rPr lang="sl-SI" dirty="0" smtClean="0"/>
              <a:t> name one </a:t>
            </a:r>
            <a:r>
              <a:rPr lang="sl-SI" dirty="0" err="1" smtClean="0"/>
              <a:t>political</a:t>
            </a:r>
            <a:r>
              <a:rPr lang="sl-SI" dirty="0" smtClean="0"/>
              <a:t> </a:t>
            </a:r>
            <a:r>
              <a:rPr lang="sl-SI" dirty="0" err="1" smtClean="0"/>
              <a:t>party</a:t>
            </a:r>
            <a:r>
              <a:rPr lang="sl-SI" dirty="0" smtClean="0"/>
              <a:t> </a:t>
            </a:r>
            <a:r>
              <a:rPr lang="sl-SI" dirty="0" err="1" smtClean="0"/>
              <a:t>from</a:t>
            </a:r>
            <a:r>
              <a:rPr lang="sl-SI" dirty="0" smtClean="0"/>
              <a:t> </a:t>
            </a:r>
            <a:r>
              <a:rPr lang="sl-SI" dirty="0" err="1" smtClean="0"/>
              <a:t>your</a:t>
            </a:r>
            <a:r>
              <a:rPr lang="sl-SI" dirty="0" smtClean="0"/>
              <a:t> </a:t>
            </a:r>
            <a:r>
              <a:rPr lang="sl-SI" dirty="0" err="1" smtClean="0"/>
              <a:t>country</a:t>
            </a:r>
            <a:r>
              <a:rPr lang="sl-SI" dirty="0" smtClean="0"/>
              <a:t>, </a:t>
            </a:r>
            <a:r>
              <a:rPr lang="sl-SI" dirty="0" err="1" smtClean="0"/>
              <a:t>you</a:t>
            </a:r>
            <a:r>
              <a:rPr lang="sl-SI" dirty="0" smtClean="0"/>
              <a:t> </a:t>
            </a:r>
            <a:r>
              <a:rPr lang="sl-SI" dirty="0" err="1" smtClean="0"/>
              <a:t>consider</a:t>
            </a:r>
            <a:r>
              <a:rPr lang="sl-SI" dirty="0" smtClean="0"/>
              <a:t> as a populist?</a:t>
            </a:r>
          </a:p>
          <a:p>
            <a:pPr marL="0" indent="0">
              <a:buNone/>
            </a:pPr>
            <a:r>
              <a:rPr lang="sl-SI" sz="3600" dirty="0"/>
              <a:t>www.menti.com/ktja242fd5</a:t>
            </a:r>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17</a:t>
            </a:fld>
            <a:endParaRPr lang="sl-SI"/>
          </a:p>
        </p:txBody>
      </p:sp>
      <p:pic>
        <p:nvPicPr>
          <p:cNvPr id="4" name="Slika 3"/>
          <p:cNvPicPr>
            <a:picLocks noChangeAspect="1"/>
          </p:cNvPicPr>
          <p:nvPr/>
        </p:nvPicPr>
        <p:blipFill>
          <a:blip r:embed="rId2"/>
          <a:stretch>
            <a:fillRect/>
          </a:stretch>
        </p:blipFill>
        <p:spPr>
          <a:xfrm>
            <a:off x="4381500" y="1847850"/>
            <a:ext cx="4762500" cy="4762500"/>
          </a:xfrm>
          <a:prstGeom prst="rect">
            <a:avLst/>
          </a:prstGeom>
        </p:spPr>
      </p:pic>
    </p:spTree>
    <p:extLst>
      <p:ext uri="{BB962C8B-B14F-4D97-AF65-F5344CB8AC3E}">
        <p14:creationId xmlns:p14="http://schemas.microsoft.com/office/powerpoint/2010/main" val="839694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Populist </a:t>
            </a:r>
            <a:r>
              <a:rPr lang="sl-SI" b="1" dirty="0" err="1" smtClean="0"/>
              <a:t>effect</a:t>
            </a:r>
            <a:r>
              <a:rPr lang="sl-SI" b="1" dirty="0" smtClean="0"/>
              <a:t> </a:t>
            </a:r>
            <a:r>
              <a:rPr lang="sl-SI" b="1" dirty="0" err="1" smtClean="0"/>
              <a:t>exaggerated</a:t>
            </a:r>
            <a:endParaRPr lang="sl-SI" b="1" dirty="0"/>
          </a:p>
        </p:txBody>
      </p:sp>
      <p:sp>
        <p:nvSpPr>
          <p:cNvPr id="3" name="Označba mesta vsebine 2"/>
          <p:cNvSpPr>
            <a:spLocks noGrp="1"/>
          </p:cNvSpPr>
          <p:nvPr>
            <p:ph idx="1"/>
          </p:nvPr>
        </p:nvSpPr>
        <p:spPr/>
        <p:txBody>
          <a:bodyPr/>
          <a:lstStyle/>
          <a:p>
            <a:pPr marL="0" indent="0">
              <a:buNone/>
            </a:pPr>
            <a:r>
              <a:rPr lang="en-US" sz="2800" dirty="0" smtClean="0"/>
              <a:t>“The danger of ending up in “echo chambers” online, where we only receive information confirming our own opinions, is probably not as great as some people make it out to be</a:t>
            </a:r>
            <a:r>
              <a:rPr lang="sl-SI" sz="2800" dirty="0"/>
              <a:t>.</a:t>
            </a:r>
            <a:r>
              <a:rPr lang="en-US" sz="2800" dirty="0" smtClean="0"/>
              <a:t>” </a:t>
            </a:r>
            <a:endParaRPr lang="sl-SI" sz="2800" dirty="0" smtClean="0"/>
          </a:p>
          <a:p>
            <a:pPr marL="0" indent="0">
              <a:buNone/>
            </a:pPr>
            <a:r>
              <a:rPr lang="sl-SI" dirty="0" err="1" smtClean="0"/>
              <a:t>Professor</a:t>
            </a:r>
            <a:r>
              <a:rPr lang="sl-SI" dirty="0" smtClean="0"/>
              <a:t> </a:t>
            </a:r>
            <a:r>
              <a:rPr lang="sl-SI" dirty="0"/>
              <a:t>Toril </a:t>
            </a:r>
            <a:r>
              <a:rPr lang="sl-SI" dirty="0" err="1"/>
              <a:t>Aalberg</a:t>
            </a:r>
            <a:r>
              <a:rPr lang="sl-SI" dirty="0"/>
              <a:t> </a:t>
            </a:r>
          </a:p>
          <a:p>
            <a:pPr marL="0" indent="0">
              <a:buNone/>
            </a:pPr>
            <a:endParaRPr lang="sl-SI" dirty="0" smtClean="0"/>
          </a:p>
          <a:p>
            <a:pPr marL="0" indent="0">
              <a:buNone/>
            </a:pPr>
            <a:r>
              <a:rPr lang="en-US" dirty="0" smtClean="0"/>
              <a:t>The information most people receive is too varied and comes from too many different channels and sources for that to happen, the researchers believe.</a:t>
            </a:r>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18</a:t>
            </a:fld>
            <a:endParaRPr lang="sl-SI"/>
          </a:p>
        </p:txBody>
      </p:sp>
    </p:spTree>
    <p:extLst>
      <p:ext uri="{BB962C8B-B14F-4D97-AF65-F5344CB8AC3E}">
        <p14:creationId xmlns:p14="http://schemas.microsoft.com/office/powerpoint/2010/main" val="554513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err="1" smtClean="0"/>
              <a:t>Tips</a:t>
            </a:r>
            <a:r>
              <a:rPr lang="sl-SI" b="1" dirty="0" smtClean="0"/>
              <a:t> to </a:t>
            </a:r>
            <a:r>
              <a:rPr lang="sl-SI" b="1" dirty="0" err="1" smtClean="0"/>
              <a:t>counteract</a:t>
            </a:r>
            <a:r>
              <a:rPr lang="sl-SI" b="1" dirty="0" smtClean="0"/>
              <a:t> </a:t>
            </a:r>
            <a:r>
              <a:rPr lang="sl-SI" b="1" dirty="0" err="1" smtClean="0"/>
              <a:t>misinformation</a:t>
            </a:r>
            <a:r>
              <a:rPr lang="sl-SI" b="1" dirty="0" smtClean="0"/>
              <a:t/>
            </a:r>
            <a:br>
              <a:rPr lang="sl-SI" b="1" dirty="0" smtClean="0"/>
            </a:br>
            <a:endParaRPr lang="sl-SI" b="1" dirty="0"/>
          </a:p>
        </p:txBody>
      </p:sp>
      <p:sp>
        <p:nvSpPr>
          <p:cNvPr id="3" name="Označba mesta vsebine 2"/>
          <p:cNvSpPr>
            <a:spLocks noGrp="1"/>
          </p:cNvSpPr>
          <p:nvPr>
            <p:ph idx="1"/>
          </p:nvPr>
        </p:nvSpPr>
        <p:spPr/>
        <p:txBody>
          <a:bodyPr/>
          <a:lstStyle/>
          <a:p>
            <a:pPr marL="0" indent="0">
              <a:buNone/>
            </a:pPr>
            <a:r>
              <a:rPr lang="en-US" u="sng" dirty="0" smtClean="0"/>
              <a:t>Citizens</a:t>
            </a:r>
          </a:p>
          <a:p>
            <a:r>
              <a:rPr lang="en-US" dirty="0" smtClean="0"/>
              <a:t>Use the news media!</a:t>
            </a:r>
          </a:p>
          <a:p>
            <a:r>
              <a:rPr lang="en-US" dirty="0" smtClean="0"/>
              <a:t>Be willing to pay for news. Quality costs money.</a:t>
            </a:r>
          </a:p>
          <a:p>
            <a:r>
              <a:rPr lang="en-US" dirty="0" smtClean="0"/>
              <a:t>Be aware of your own filters, bubbles and echo chambers.</a:t>
            </a:r>
          </a:p>
          <a:p>
            <a:r>
              <a:rPr lang="en-US" dirty="0" smtClean="0"/>
              <a:t>Act responsibly whenever you communicate.</a:t>
            </a:r>
          </a:p>
          <a:p>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19</a:t>
            </a:fld>
            <a:endParaRPr lang="sl-SI"/>
          </a:p>
        </p:txBody>
      </p:sp>
    </p:spTree>
    <p:extLst>
      <p:ext uri="{BB962C8B-B14F-4D97-AF65-F5344CB8AC3E}">
        <p14:creationId xmlns:p14="http://schemas.microsoft.com/office/powerpoint/2010/main" val="407770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60" y="172721"/>
            <a:ext cx="8437880" cy="1107439"/>
          </a:xfrm>
        </p:spPr>
        <p:txBody>
          <a:bodyPr>
            <a:normAutofit fontScale="90000"/>
          </a:bodyPr>
          <a:lstStyle/>
          <a:p>
            <a:r>
              <a:rPr lang="en-US" b="1" dirty="0" smtClean="0"/>
              <a:t>Key Outcomes/Elements of Media and Information Literacy</a:t>
            </a:r>
            <a:endParaRPr lang="sl-SI" b="1" dirty="0"/>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2645854127"/>
              </p:ext>
            </p:extLst>
          </p:nvPr>
        </p:nvGraphicFramePr>
        <p:xfrm>
          <a:off x="1" y="1544320"/>
          <a:ext cx="9143998" cy="5482368"/>
        </p:xfrm>
        <a:graphic>
          <a:graphicData uri="http://schemas.openxmlformats.org/drawingml/2006/table">
            <a:tbl>
              <a:tblPr firstRow="1" firstCol="1" bandRow="1">
                <a:tableStyleId>{FABFCF23-3B69-468F-B69F-88F6DE6A72F2}</a:tableStyleId>
              </a:tblPr>
              <a:tblGrid>
                <a:gridCol w="1476238">
                  <a:extLst>
                    <a:ext uri="{9D8B030D-6E8A-4147-A177-3AD203B41FA5}">
                      <a16:colId xmlns:a16="http://schemas.microsoft.com/office/drawing/2014/main" val="2627451789"/>
                    </a:ext>
                  </a:extLst>
                </a:gridCol>
                <a:gridCol w="1424776">
                  <a:extLst>
                    <a:ext uri="{9D8B030D-6E8A-4147-A177-3AD203B41FA5}">
                      <a16:colId xmlns:a16="http://schemas.microsoft.com/office/drawing/2014/main" val="2622248771"/>
                    </a:ext>
                  </a:extLst>
                </a:gridCol>
                <a:gridCol w="1425786">
                  <a:extLst>
                    <a:ext uri="{9D8B030D-6E8A-4147-A177-3AD203B41FA5}">
                      <a16:colId xmlns:a16="http://schemas.microsoft.com/office/drawing/2014/main" val="957688299"/>
                    </a:ext>
                  </a:extLst>
                </a:gridCol>
                <a:gridCol w="1426795">
                  <a:extLst>
                    <a:ext uri="{9D8B030D-6E8A-4147-A177-3AD203B41FA5}">
                      <a16:colId xmlns:a16="http://schemas.microsoft.com/office/drawing/2014/main" val="4146096235"/>
                    </a:ext>
                  </a:extLst>
                </a:gridCol>
                <a:gridCol w="1426795">
                  <a:extLst>
                    <a:ext uri="{9D8B030D-6E8A-4147-A177-3AD203B41FA5}">
                      <a16:colId xmlns:a16="http://schemas.microsoft.com/office/drawing/2014/main" val="3096119528"/>
                    </a:ext>
                  </a:extLst>
                </a:gridCol>
                <a:gridCol w="981804">
                  <a:extLst>
                    <a:ext uri="{9D8B030D-6E8A-4147-A177-3AD203B41FA5}">
                      <a16:colId xmlns:a16="http://schemas.microsoft.com/office/drawing/2014/main" val="698273635"/>
                    </a:ext>
                  </a:extLst>
                </a:gridCol>
                <a:gridCol w="981804">
                  <a:extLst>
                    <a:ext uri="{9D8B030D-6E8A-4147-A177-3AD203B41FA5}">
                      <a16:colId xmlns:a16="http://schemas.microsoft.com/office/drawing/2014/main" val="986783204"/>
                    </a:ext>
                  </a:extLst>
                </a:gridCol>
              </a:tblGrid>
              <a:tr h="572013">
                <a:tc gridSpan="7">
                  <a:txBody>
                    <a:bodyPr/>
                    <a:lstStyle/>
                    <a:p>
                      <a:pPr>
                        <a:lnSpc>
                          <a:spcPct val="107000"/>
                        </a:lnSpc>
                        <a:spcAft>
                          <a:spcPts val="0"/>
                        </a:spcAft>
                      </a:pPr>
                      <a:r>
                        <a:rPr lang="sl-SI" sz="1800" b="1" dirty="0" err="1">
                          <a:effectLst/>
                        </a:rPr>
                        <a:t>Information</a:t>
                      </a:r>
                      <a:r>
                        <a:rPr lang="sl-SI" sz="1800" b="1" dirty="0">
                          <a:effectLst/>
                        </a:rPr>
                        <a:t> </a:t>
                      </a:r>
                      <a:r>
                        <a:rPr lang="sl-SI" sz="1800" b="1" dirty="0" err="1" smtClean="0">
                          <a:effectLst/>
                        </a:rPr>
                        <a:t>Literacy</a:t>
                      </a:r>
                      <a:endParaRPr lang="sl-SI" sz="1800" b="1" dirty="0">
                        <a:effectLst/>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9584429"/>
                  </a:ext>
                </a:extLst>
              </a:tr>
              <a:tr h="1751020">
                <a:tc>
                  <a:txBody>
                    <a:bodyPr/>
                    <a:lstStyle/>
                    <a:p>
                      <a:pPr>
                        <a:lnSpc>
                          <a:spcPct val="107000"/>
                        </a:lnSpc>
                        <a:spcAft>
                          <a:spcPts val="0"/>
                        </a:spcAft>
                      </a:pPr>
                      <a:r>
                        <a:rPr lang="sl-SI" sz="1600" b="1" dirty="0" err="1">
                          <a:effectLst/>
                        </a:rPr>
                        <a:t>Define</a:t>
                      </a:r>
                      <a:r>
                        <a:rPr lang="sl-SI" sz="1600" b="1" dirty="0">
                          <a:effectLst/>
                        </a:rPr>
                        <a:t> </a:t>
                      </a:r>
                      <a:r>
                        <a:rPr lang="sl-SI" sz="1600" b="1" dirty="0" err="1">
                          <a:effectLst/>
                        </a:rPr>
                        <a:t>and</a:t>
                      </a:r>
                      <a:endParaRPr lang="sl-SI" sz="2800" b="1" dirty="0">
                        <a:effectLst/>
                      </a:endParaRPr>
                    </a:p>
                    <a:p>
                      <a:pPr>
                        <a:lnSpc>
                          <a:spcPct val="107000"/>
                        </a:lnSpc>
                        <a:spcAft>
                          <a:spcPts val="0"/>
                        </a:spcAft>
                      </a:pPr>
                      <a:r>
                        <a:rPr lang="sl-SI" sz="1600" b="1" dirty="0" err="1">
                          <a:effectLst/>
                        </a:rPr>
                        <a:t>articulate</a:t>
                      </a:r>
                      <a:endParaRPr lang="sl-SI" sz="2800" b="1" dirty="0">
                        <a:effectLst/>
                      </a:endParaRPr>
                    </a:p>
                    <a:p>
                      <a:pPr>
                        <a:lnSpc>
                          <a:spcPct val="107000"/>
                        </a:lnSpc>
                        <a:spcAft>
                          <a:spcPts val="0"/>
                        </a:spcAft>
                      </a:pPr>
                      <a:r>
                        <a:rPr lang="sl-SI" sz="1600" b="1" dirty="0" err="1">
                          <a:effectLst/>
                        </a:rPr>
                        <a:t>information</a:t>
                      </a:r>
                      <a:endParaRPr lang="sl-SI" sz="2800" b="1" dirty="0">
                        <a:effectLst/>
                      </a:endParaRPr>
                    </a:p>
                    <a:p>
                      <a:pPr>
                        <a:lnSpc>
                          <a:spcPct val="107000"/>
                        </a:lnSpc>
                        <a:spcAft>
                          <a:spcPts val="0"/>
                        </a:spcAft>
                      </a:pPr>
                      <a:r>
                        <a:rPr lang="sl-SI" sz="1600" b="1" dirty="0" err="1">
                          <a:effectLst/>
                        </a:rPr>
                        <a:t>needs</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Locate</a:t>
                      </a:r>
                      <a:r>
                        <a:rPr lang="sl-SI" sz="1600" b="1" dirty="0">
                          <a:effectLst/>
                        </a:rPr>
                        <a:t> </a:t>
                      </a:r>
                      <a:r>
                        <a:rPr lang="sl-SI" sz="1600" b="1" dirty="0" err="1">
                          <a:effectLst/>
                        </a:rPr>
                        <a:t>and</a:t>
                      </a:r>
                      <a:endParaRPr lang="sl-SI" sz="2800" b="1" dirty="0">
                        <a:effectLst/>
                      </a:endParaRPr>
                    </a:p>
                    <a:p>
                      <a:pPr>
                        <a:lnSpc>
                          <a:spcPct val="107000"/>
                        </a:lnSpc>
                        <a:spcAft>
                          <a:spcPts val="0"/>
                        </a:spcAft>
                      </a:pPr>
                      <a:r>
                        <a:rPr lang="sl-SI" sz="1600" b="1" dirty="0" err="1">
                          <a:effectLst/>
                        </a:rPr>
                        <a:t>access</a:t>
                      </a:r>
                      <a:r>
                        <a:rPr lang="sl-SI" sz="1600" b="1" dirty="0">
                          <a:effectLst/>
                        </a:rPr>
                        <a:t> </a:t>
                      </a:r>
                      <a:r>
                        <a:rPr lang="sl-SI" sz="1600" b="1" dirty="0" err="1">
                          <a:effectLst/>
                        </a:rPr>
                        <a:t>information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Assess</a:t>
                      </a:r>
                      <a:r>
                        <a:rPr lang="sl-SI" sz="1600" b="1" dirty="0">
                          <a:effectLst/>
                        </a:rPr>
                        <a:t> </a:t>
                      </a:r>
                      <a:r>
                        <a:rPr lang="sl-SI" sz="1600" b="1" dirty="0" err="1">
                          <a:effectLst/>
                        </a:rPr>
                        <a:t>information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Organize</a:t>
                      </a:r>
                      <a:endParaRPr lang="sl-SI" sz="2800" b="1" dirty="0">
                        <a:effectLst/>
                      </a:endParaRPr>
                    </a:p>
                    <a:p>
                      <a:pPr>
                        <a:lnSpc>
                          <a:spcPct val="107000"/>
                        </a:lnSpc>
                        <a:spcAft>
                          <a:spcPts val="0"/>
                        </a:spcAft>
                      </a:pPr>
                      <a:r>
                        <a:rPr lang="sl-SI" sz="1600" b="1" dirty="0" err="1">
                          <a:effectLst/>
                        </a:rPr>
                        <a:t>information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a:effectLst/>
                        </a:rPr>
                        <a:t>Make </a:t>
                      </a:r>
                      <a:r>
                        <a:rPr lang="sl-SI" sz="1600" b="1" dirty="0" err="1">
                          <a:effectLst/>
                        </a:rPr>
                        <a:t>ethical</a:t>
                      </a:r>
                      <a:endParaRPr lang="sl-SI" sz="2800" b="1" dirty="0">
                        <a:effectLst/>
                      </a:endParaRPr>
                    </a:p>
                    <a:p>
                      <a:pPr>
                        <a:lnSpc>
                          <a:spcPct val="107000"/>
                        </a:lnSpc>
                        <a:spcAft>
                          <a:spcPts val="0"/>
                        </a:spcAft>
                      </a:pPr>
                      <a:r>
                        <a:rPr lang="sl-SI" sz="1600" b="1" dirty="0" err="1">
                          <a:effectLst/>
                        </a:rPr>
                        <a:t>use</a:t>
                      </a:r>
                      <a:r>
                        <a:rPr lang="sl-SI" sz="1600" b="1" dirty="0">
                          <a:effectLst/>
                        </a:rPr>
                        <a:t> </a:t>
                      </a:r>
                      <a:r>
                        <a:rPr lang="sl-SI" sz="1600" b="1" dirty="0" err="1">
                          <a:effectLst/>
                        </a:rPr>
                        <a:t>of</a:t>
                      </a:r>
                      <a:r>
                        <a:rPr lang="sl-SI" sz="1600" b="1" dirty="0">
                          <a:effectLst/>
                        </a:rPr>
                        <a:t> </a:t>
                      </a:r>
                      <a:r>
                        <a:rPr lang="sl-SI" sz="1600" b="1" dirty="0" err="1">
                          <a:effectLst/>
                        </a:rPr>
                        <a:t>information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Communicate</a:t>
                      </a:r>
                      <a:endParaRPr lang="sl-SI" sz="2800" b="1" dirty="0">
                        <a:effectLst/>
                      </a:endParaRPr>
                    </a:p>
                    <a:p>
                      <a:pPr>
                        <a:lnSpc>
                          <a:spcPct val="107000"/>
                        </a:lnSpc>
                        <a:spcAft>
                          <a:spcPts val="0"/>
                        </a:spcAft>
                      </a:pPr>
                      <a:r>
                        <a:rPr lang="sl-SI" sz="1600" b="1" dirty="0" err="1">
                          <a:effectLst/>
                        </a:rPr>
                        <a:t>information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a:effectLst/>
                        </a:rPr>
                        <a:t>Use ICT</a:t>
                      </a:r>
                      <a:endParaRPr lang="sl-SI" sz="2800" b="1" dirty="0">
                        <a:effectLst/>
                      </a:endParaRPr>
                    </a:p>
                    <a:p>
                      <a:pPr>
                        <a:lnSpc>
                          <a:spcPct val="107000"/>
                        </a:lnSpc>
                        <a:spcAft>
                          <a:spcPts val="0"/>
                        </a:spcAft>
                      </a:pPr>
                      <a:r>
                        <a:rPr lang="sl-SI" sz="1600" b="1" dirty="0" err="1">
                          <a:effectLst/>
                        </a:rPr>
                        <a:t>skills</a:t>
                      </a:r>
                      <a:r>
                        <a:rPr lang="sl-SI" sz="1600" b="1" dirty="0">
                          <a:effectLst/>
                        </a:rPr>
                        <a:t> </a:t>
                      </a:r>
                      <a:r>
                        <a:rPr lang="sl-SI" sz="1600" b="1" dirty="0" err="1">
                          <a:effectLst/>
                        </a:rPr>
                        <a:t>for</a:t>
                      </a:r>
                      <a:endParaRPr lang="sl-SI" sz="2800" b="1" dirty="0">
                        <a:effectLst/>
                      </a:endParaRPr>
                    </a:p>
                    <a:p>
                      <a:pPr>
                        <a:lnSpc>
                          <a:spcPct val="107000"/>
                        </a:lnSpc>
                        <a:spcAft>
                          <a:spcPts val="0"/>
                        </a:spcAft>
                      </a:pPr>
                      <a:r>
                        <a:rPr lang="sl-SI" sz="1600" b="1" dirty="0" err="1">
                          <a:effectLst/>
                        </a:rPr>
                        <a:t>information</a:t>
                      </a:r>
                      <a:endParaRPr lang="sl-SI" sz="2800" b="1" dirty="0">
                        <a:effectLst/>
                      </a:endParaRPr>
                    </a:p>
                    <a:p>
                      <a:pPr>
                        <a:lnSpc>
                          <a:spcPct val="107000"/>
                        </a:lnSpc>
                        <a:spcAft>
                          <a:spcPts val="0"/>
                        </a:spcAft>
                      </a:pPr>
                      <a:r>
                        <a:rPr lang="sl-SI" sz="1600" b="1" dirty="0" err="1">
                          <a:effectLst/>
                        </a:rPr>
                        <a:t>processing</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738310"/>
                  </a:ext>
                </a:extLst>
              </a:tr>
              <a:tr h="735610">
                <a:tc gridSpan="7">
                  <a:txBody>
                    <a:bodyPr/>
                    <a:lstStyle/>
                    <a:p>
                      <a:pPr>
                        <a:lnSpc>
                          <a:spcPct val="107000"/>
                        </a:lnSpc>
                        <a:spcAft>
                          <a:spcPts val="0"/>
                        </a:spcAft>
                      </a:pPr>
                      <a:r>
                        <a:rPr lang="sl-SI" sz="1800" b="1" dirty="0" err="1">
                          <a:ln>
                            <a:solidFill>
                              <a:schemeClr val="bg1"/>
                            </a:solidFill>
                          </a:ln>
                          <a:solidFill>
                            <a:schemeClr val="tx1"/>
                          </a:solidFill>
                          <a:effectLst/>
                        </a:rPr>
                        <a:t>Media</a:t>
                      </a:r>
                      <a:r>
                        <a:rPr lang="sl-SI" sz="1800" b="1" dirty="0">
                          <a:ln>
                            <a:solidFill>
                              <a:schemeClr val="bg1"/>
                            </a:solidFill>
                          </a:ln>
                          <a:solidFill>
                            <a:schemeClr val="tx1"/>
                          </a:solidFill>
                          <a:effectLst/>
                        </a:rPr>
                        <a:t> </a:t>
                      </a:r>
                      <a:r>
                        <a:rPr lang="sl-SI" sz="1800" b="1" dirty="0" err="1" smtClean="0">
                          <a:ln>
                            <a:solidFill>
                              <a:schemeClr val="bg1"/>
                            </a:solidFill>
                          </a:ln>
                          <a:solidFill>
                            <a:schemeClr val="tx1"/>
                          </a:solidFill>
                          <a:effectLst/>
                        </a:rPr>
                        <a:t>Literacy</a:t>
                      </a:r>
                      <a:endParaRPr lang="sl-SI" sz="1800" b="1" dirty="0">
                        <a:ln>
                          <a:solidFill>
                            <a:schemeClr val="bg1"/>
                          </a:solidFill>
                        </a:ln>
                        <a:solidFill>
                          <a:schemeClr val="tx1"/>
                        </a:solidFill>
                        <a:effectLst/>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tc hMerge="1">
                  <a:txBody>
                    <a:bodyPr/>
                    <a:lstStyle/>
                    <a:p>
                      <a:pPr>
                        <a:lnSpc>
                          <a:spcPct val="107000"/>
                        </a:lnSpc>
                        <a:spcAft>
                          <a:spcPts val="0"/>
                        </a:spcAft>
                      </a:pPr>
                      <a:endParaRPr lang="sl-SI"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75000"/>
                      </a:schemeClr>
                    </a:solidFill>
                  </a:tcPr>
                </a:tc>
                <a:extLst>
                  <a:ext uri="{0D108BD9-81ED-4DB2-BD59-A6C34878D82A}">
                    <a16:rowId xmlns:a16="http://schemas.microsoft.com/office/drawing/2014/main" val="258748624"/>
                  </a:ext>
                </a:extLst>
              </a:tr>
              <a:tr h="2255036">
                <a:tc>
                  <a:txBody>
                    <a:bodyPr/>
                    <a:lstStyle/>
                    <a:p>
                      <a:pPr>
                        <a:lnSpc>
                          <a:spcPct val="107000"/>
                        </a:lnSpc>
                        <a:spcAft>
                          <a:spcPts val="0"/>
                        </a:spcAft>
                      </a:pPr>
                      <a:r>
                        <a:rPr lang="sl-SI" sz="1600" b="1" dirty="0" err="1">
                          <a:effectLst/>
                        </a:rPr>
                        <a:t>Understand</a:t>
                      </a:r>
                      <a:endParaRPr lang="sl-SI" sz="2800" b="1" dirty="0">
                        <a:effectLst/>
                      </a:endParaRPr>
                    </a:p>
                    <a:p>
                      <a:pPr>
                        <a:lnSpc>
                          <a:spcPct val="107000"/>
                        </a:lnSpc>
                        <a:spcAft>
                          <a:spcPts val="0"/>
                        </a:spcAft>
                      </a:pPr>
                      <a:r>
                        <a:rPr lang="sl-SI" sz="1600" b="1" dirty="0" err="1">
                          <a:effectLst/>
                        </a:rPr>
                        <a:t>the</a:t>
                      </a:r>
                      <a:r>
                        <a:rPr lang="sl-SI" sz="1600" b="1" dirty="0">
                          <a:effectLst/>
                        </a:rPr>
                        <a:t> role </a:t>
                      </a:r>
                      <a:r>
                        <a:rPr lang="sl-SI" sz="1600" b="1" dirty="0" err="1">
                          <a:effectLst/>
                        </a:rPr>
                        <a:t>and</a:t>
                      </a:r>
                      <a:endParaRPr lang="sl-SI" sz="2800" b="1" dirty="0">
                        <a:effectLst/>
                      </a:endParaRPr>
                    </a:p>
                    <a:p>
                      <a:pPr>
                        <a:lnSpc>
                          <a:spcPct val="107000"/>
                        </a:lnSpc>
                        <a:spcAft>
                          <a:spcPts val="0"/>
                        </a:spcAft>
                      </a:pPr>
                      <a:r>
                        <a:rPr lang="sl-SI" sz="1600" b="1" dirty="0" err="1">
                          <a:effectLst/>
                        </a:rPr>
                        <a:t>functions</a:t>
                      </a:r>
                      <a:r>
                        <a:rPr lang="sl-SI" sz="1600" b="1" dirty="0">
                          <a:effectLst/>
                        </a:rPr>
                        <a:t> </a:t>
                      </a:r>
                      <a:r>
                        <a:rPr lang="sl-SI" sz="1600" b="1" dirty="0" err="1">
                          <a:effectLst/>
                        </a:rPr>
                        <a:t>of</a:t>
                      </a:r>
                      <a:r>
                        <a:rPr lang="sl-SI" sz="1600" b="1" dirty="0">
                          <a:effectLst/>
                        </a:rPr>
                        <a:t> </a:t>
                      </a:r>
                      <a:r>
                        <a:rPr lang="sl-SI" sz="1600" b="1" dirty="0" err="1">
                          <a:effectLst/>
                        </a:rPr>
                        <a:t>media</a:t>
                      </a:r>
                      <a:endParaRPr lang="sl-SI" sz="2800" b="1" dirty="0">
                        <a:effectLst/>
                      </a:endParaRPr>
                    </a:p>
                    <a:p>
                      <a:pPr>
                        <a:lnSpc>
                          <a:spcPct val="107000"/>
                        </a:lnSpc>
                        <a:spcAft>
                          <a:spcPts val="0"/>
                        </a:spcAft>
                      </a:pPr>
                      <a:r>
                        <a:rPr lang="sl-SI" sz="1600" b="1" dirty="0">
                          <a:effectLst/>
                        </a:rPr>
                        <a:t>in </a:t>
                      </a:r>
                      <a:r>
                        <a:rPr lang="sl-SI" sz="1600" b="1" dirty="0" err="1">
                          <a:effectLst/>
                        </a:rPr>
                        <a:t>democratic</a:t>
                      </a:r>
                      <a:endParaRPr lang="sl-SI" sz="2800" b="1" dirty="0">
                        <a:effectLst/>
                      </a:endParaRPr>
                    </a:p>
                    <a:p>
                      <a:pPr>
                        <a:lnSpc>
                          <a:spcPct val="107000"/>
                        </a:lnSpc>
                        <a:spcAft>
                          <a:spcPts val="0"/>
                        </a:spcAft>
                      </a:pPr>
                      <a:r>
                        <a:rPr lang="sl-SI" sz="1600" b="1" dirty="0" err="1">
                          <a:effectLst/>
                        </a:rPr>
                        <a:t>societies</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Understand</a:t>
                      </a:r>
                      <a:r>
                        <a:rPr lang="sl-SI" sz="1600" b="1" dirty="0">
                          <a:effectLst/>
                        </a:rPr>
                        <a:t> </a:t>
                      </a:r>
                      <a:r>
                        <a:rPr lang="sl-SI" sz="1600" b="1" dirty="0" err="1">
                          <a:effectLst/>
                        </a:rPr>
                        <a:t>the</a:t>
                      </a:r>
                      <a:endParaRPr lang="sl-SI" sz="2800" b="1" dirty="0">
                        <a:effectLst/>
                      </a:endParaRPr>
                    </a:p>
                    <a:p>
                      <a:pPr>
                        <a:lnSpc>
                          <a:spcPct val="107000"/>
                        </a:lnSpc>
                        <a:spcAft>
                          <a:spcPts val="0"/>
                        </a:spcAft>
                      </a:pPr>
                      <a:r>
                        <a:rPr lang="sl-SI" sz="1600" b="1" dirty="0" err="1">
                          <a:effectLst/>
                        </a:rPr>
                        <a:t>conditions</a:t>
                      </a:r>
                      <a:r>
                        <a:rPr lang="sl-SI" sz="1600" b="1" dirty="0">
                          <a:effectLst/>
                        </a:rPr>
                        <a:t> </a:t>
                      </a:r>
                      <a:r>
                        <a:rPr lang="sl-SI" sz="1600" b="1" dirty="0" err="1">
                          <a:effectLst/>
                        </a:rPr>
                        <a:t>under</a:t>
                      </a:r>
                      <a:endParaRPr lang="sl-SI" sz="2800" b="1" dirty="0">
                        <a:effectLst/>
                      </a:endParaRPr>
                    </a:p>
                    <a:p>
                      <a:pPr>
                        <a:lnSpc>
                          <a:spcPct val="107000"/>
                        </a:lnSpc>
                        <a:spcAft>
                          <a:spcPts val="0"/>
                        </a:spcAft>
                      </a:pPr>
                      <a:r>
                        <a:rPr lang="sl-SI" sz="1600" b="1" dirty="0" err="1">
                          <a:effectLst/>
                        </a:rPr>
                        <a:t>which</a:t>
                      </a:r>
                      <a:r>
                        <a:rPr lang="sl-SI" sz="1600" b="1" dirty="0">
                          <a:effectLst/>
                        </a:rPr>
                        <a:t> </a:t>
                      </a:r>
                      <a:r>
                        <a:rPr lang="sl-SI" sz="1600" b="1" dirty="0" err="1">
                          <a:effectLst/>
                        </a:rPr>
                        <a:t>media</a:t>
                      </a:r>
                      <a:r>
                        <a:rPr lang="sl-SI" sz="1600" b="1" dirty="0">
                          <a:effectLst/>
                        </a:rPr>
                        <a:t> </a:t>
                      </a:r>
                      <a:r>
                        <a:rPr lang="sl-SI" sz="1600" b="1" dirty="0" err="1">
                          <a:effectLst/>
                        </a:rPr>
                        <a:t>can</a:t>
                      </a:r>
                      <a:endParaRPr lang="sl-SI" sz="2800" b="1" dirty="0">
                        <a:effectLst/>
                      </a:endParaRPr>
                    </a:p>
                    <a:p>
                      <a:pPr>
                        <a:lnSpc>
                          <a:spcPct val="107000"/>
                        </a:lnSpc>
                        <a:spcAft>
                          <a:spcPts val="0"/>
                        </a:spcAft>
                      </a:pPr>
                      <a:r>
                        <a:rPr lang="sl-SI" sz="1600" b="1" dirty="0" err="1">
                          <a:effectLst/>
                        </a:rPr>
                        <a:t>fulfil</a:t>
                      </a:r>
                      <a:r>
                        <a:rPr lang="sl-SI" sz="1600" b="1" dirty="0">
                          <a:effectLst/>
                        </a:rPr>
                        <a:t> </a:t>
                      </a:r>
                      <a:r>
                        <a:rPr lang="sl-SI" sz="1600" b="1" dirty="0" err="1">
                          <a:effectLst/>
                        </a:rPr>
                        <a:t>their</a:t>
                      </a:r>
                      <a:r>
                        <a:rPr lang="sl-SI" sz="1600" b="1" dirty="0">
                          <a:effectLst/>
                        </a:rPr>
                        <a:t> </a:t>
                      </a:r>
                      <a:r>
                        <a:rPr lang="sl-SI" sz="1600" b="1" dirty="0" err="1">
                          <a:effectLst/>
                        </a:rPr>
                        <a:t>functions</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Critically</a:t>
                      </a:r>
                      <a:r>
                        <a:rPr lang="sl-SI" sz="1600" b="1" dirty="0">
                          <a:effectLst/>
                        </a:rPr>
                        <a:t> </a:t>
                      </a:r>
                      <a:r>
                        <a:rPr lang="sl-SI" sz="1600" b="1" dirty="0" err="1">
                          <a:effectLst/>
                        </a:rPr>
                        <a:t>evaluate</a:t>
                      </a:r>
                      <a:endParaRPr lang="sl-SI" sz="2800" b="1" dirty="0">
                        <a:effectLst/>
                      </a:endParaRPr>
                    </a:p>
                    <a:p>
                      <a:pPr>
                        <a:lnSpc>
                          <a:spcPct val="107000"/>
                        </a:lnSpc>
                        <a:spcAft>
                          <a:spcPts val="0"/>
                        </a:spcAft>
                      </a:pPr>
                      <a:r>
                        <a:rPr lang="sl-SI" sz="1600" b="1" dirty="0" err="1">
                          <a:effectLst/>
                        </a:rPr>
                        <a:t>media</a:t>
                      </a:r>
                      <a:r>
                        <a:rPr lang="sl-SI" sz="1600" b="1" dirty="0">
                          <a:effectLst/>
                        </a:rPr>
                        <a:t> </a:t>
                      </a:r>
                      <a:r>
                        <a:rPr lang="sl-SI" sz="1600" b="1" dirty="0" err="1">
                          <a:effectLst/>
                        </a:rPr>
                        <a:t>content</a:t>
                      </a:r>
                      <a:r>
                        <a:rPr lang="sl-SI" sz="1600" b="1" dirty="0">
                          <a:effectLst/>
                        </a:rPr>
                        <a:t> in</a:t>
                      </a:r>
                      <a:endParaRPr lang="sl-SI" sz="2800" b="1" dirty="0">
                        <a:effectLst/>
                      </a:endParaRPr>
                    </a:p>
                    <a:p>
                      <a:pPr>
                        <a:lnSpc>
                          <a:spcPct val="107000"/>
                        </a:lnSpc>
                        <a:spcAft>
                          <a:spcPts val="0"/>
                        </a:spcAft>
                      </a:pPr>
                      <a:r>
                        <a:rPr lang="sl-SI" sz="1600" b="1" dirty="0" err="1">
                          <a:effectLst/>
                        </a:rPr>
                        <a:t>the</a:t>
                      </a:r>
                      <a:r>
                        <a:rPr lang="sl-SI" sz="1600" b="1" dirty="0">
                          <a:effectLst/>
                        </a:rPr>
                        <a:t> </a:t>
                      </a:r>
                      <a:r>
                        <a:rPr lang="sl-SI" sz="1600" b="1" dirty="0" err="1">
                          <a:effectLst/>
                        </a:rPr>
                        <a:t>light</a:t>
                      </a:r>
                      <a:r>
                        <a:rPr lang="sl-SI" sz="1600" b="1" dirty="0">
                          <a:effectLst/>
                        </a:rPr>
                        <a:t> </a:t>
                      </a:r>
                      <a:r>
                        <a:rPr lang="sl-SI" sz="1600" b="1" dirty="0" err="1">
                          <a:effectLst/>
                        </a:rPr>
                        <a:t>of</a:t>
                      </a:r>
                      <a:r>
                        <a:rPr lang="sl-SI" sz="1600" b="1" dirty="0">
                          <a:effectLst/>
                        </a:rPr>
                        <a:t> </a:t>
                      </a:r>
                      <a:r>
                        <a:rPr lang="sl-SI" sz="1600" b="1" dirty="0" err="1">
                          <a:effectLst/>
                        </a:rPr>
                        <a:t>media</a:t>
                      </a:r>
                      <a:endParaRPr lang="sl-SI" sz="2800" b="1" dirty="0">
                        <a:effectLst/>
                      </a:endParaRPr>
                    </a:p>
                    <a:p>
                      <a:pPr>
                        <a:lnSpc>
                          <a:spcPct val="107000"/>
                        </a:lnSpc>
                        <a:spcAft>
                          <a:spcPts val="0"/>
                        </a:spcAft>
                      </a:pPr>
                      <a:r>
                        <a:rPr lang="sl-SI" sz="1600" b="1" dirty="0" err="1">
                          <a:effectLst/>
                        </a:rPr>
                        <a:t>functions</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Engage</a:t>
                      </a:r>
                      <a:r>
                        <a:rPr lang="sl-SI" sz="1600" b="1" dirty="0">
                          <a:effectLst/>
                        </a:rPr>
                        <a:t> </a:t>
                      </a:r>
                      <a:r>
                        <a:rPr lang="sl-SI" sz="1600" b="1" dirty="0" err="1">
                          <a:effectLst/>
                        </a:rPr>
                        <a:t>with</a:t>
                      </a:r>
                      <a:r>
                        <a:rPr lang="sl-SI" sz="1600" b="1" dirty="0">
                          <a:effectLst/>
                        </a:rPr>
                        <a:t> </a:t>
                      </a:r>
                      <a:r>
                        <a:rPr lang="sl-SI" sz="1600" b="1" dirty="0" err="1">
                          <a:effectLst/>
                        </a:rPr>
                        <a:t>media</a:t>
                      </a:r>
                      <a:endParaRPr lang="sl-SI" sz="2800" b="1" dirty="0">
                        <a:effectLst/>
                      </a:endParaRPr>
                    </a:p>
                    <a:p>
                      <a:pPr>
                        <a:lnSpc>
                          <a:spcPct val="107000"/>
                        </a:lnSpc>
                        <a:spcAft>
                          <a:spcPts val="0"/>
                        </a:spcAft>
                      </a:pPr>
                      <a:r>
                        <a:rPr lang="sl-SI" sz="1600" b="1" dirty="0" err="1">
                          <a:effectLst/>
                        </a:rPr>
                        <a:t>for</a:t>
                      </a:r>
                      <a:r>
                        <a:rPr lang="sl-SI" sz="1600" b="1" dirty="0">
                          <a:effectLst/>
                        </a:rPr>
                        <a:t> </a:t>
                      </a:r>
                      <a:r>
                        <a:rPr lang="sl-SI" sz="1600" b="1" dirty="0" err="1">
                          <a:effectLst/>
                        </a:rPr>
                        <a:t>self-expression</a:t>
                      </a:r>
                      <a:endParaRPr lang="sl-SI" sz="2800" b="1" dirty="0">
                        <a:effectLst/>
                      </a:endParaRPr>
                    </a:p>
                    <a:p>
                      <a:pPr>
                        <a:lnSpc>
                          <a:spcPct val="107000"/>
                        </a:lnSpc>
                        <a:spcAft>
                          <a:spcPts val="0"/>
                        </a:spcAft>
                      </a:pPr>
                      <a:r>
                        <a:rPr lang="sl-SI" sz="1600" b="1" dirty="0" err="1">
                          <a:effectLst/>
                        </a:rPr>
                        <a:t>and</a:t>
                      </a:r>
                      <a:r>
                        <a:rPr lang="sl-SI" sz="1600" b="1" dirty="0">
                          <a:effectLst/>
                        </a:rPr>
                        <a:t> </a:t>
                      </a:r>
                      <a:r>
                        <a:rPr lang="sl-SI" sz="1600" b="1" dirty="0" err="1">
                          <a:effectLst/>
                        </a:rPr>
                        <a:t>democratic</a:t>
                      </a:r>
                      <a:endParaRPr lang="sl-SI" sz="2800" b="1" dirty="0">
                        <a:effectLst/>
                      </a:endParaRPr>
                    </a:p>
                    <a:p>
                      <a:pPr>
                        <a:lnSpc>
                          <a:spcPct val="107000"/>
                        </a:lnSpc>
                        <a:spcAft>
                          <a:spcPts val="0"/>
                        </a:spcAft>
                      </a:pPr>
                      <a:r>
                        <a:rPr lang="sl-SI" sz="1600" b="1" dirty="0" err="1">
                          <a:effectLst/>
                        </a:rPr>
                        <a:t>participation</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err="1">
                          <a:effectLst/>
                        </a:rPr>
                        <a:t>Review</a:t>
                      </a:r>
                      <a:r>
                        <a:rPr lang="sl-SI" sz="1600" b="1" dirty="0">
                          <a:effectLst/>
                        </a:rPr>
                        <a:t> </a:t>
                      </a:r>
                      <a:r>
                        <a:rPr lang="sl-SI" sz="1600" b="1" dirty="0" err="1">
                          <a:effectLst/>
                        </a:rPr>
                        <a:t>skills</a:t>
                      </a:r>
                      <a:endParaRPr lang="sl-SI" sz="2800" b="1" dirty="0">
                        <a:effectLst/>
                      </a:endParaRPr>
                    </a:p>
                    <a:p>
                      <a:pPr>
                        <a:lnSpc>
                          <a:spcPct val="107000"/>
                        </a:lnSpc>
                        <a:spcAft>
                          <a:spcPts val="0"/>
                        </a:spcAft>
                      </a:pPr>
                      <a:r>
                        <a:rPr lang="sl-SI" sz="1600" b="1" dirty="0">
                          <a:effectLst/>
                        </a:rPr>
                        <a:t>(</a:t>
                      </a:r>
                      <a:r>
                        <a:rPr lang="sl-SI" sz="1600" b="1" dirty="0" err="1">
                          <a:effectLst/>
                        </a:rPr>
                        <a:t>including</a:t>
                      </a:r>
                      <a:r>
                        <a:rPr lang="sl-SI" sz="1600" b="1" dirty="0">
                          <a:effectLst/>
                        </a:rPr>
                        <a:t> </a:t>
                      </a:r>
                      <a:r>
                        <a:rPr lang="sl-SI" sz="1600" b="1" dirty="0" err="1">
                          <a:effectLst/>
                        </a:rPr>
                        <a:t>ICTs</a:t>
                      </a:r>
                      <a:r>
                        <a:rPr lang="sl-SI" sz="1600" b="1" dirty="0">
                          <a:effectLst/>
                        </a:rPr>
                        <a:t>)</a:t>
                      </a:r>
                      <a:endParaRPr lang="sl-SI" sz="2800" b="1" dirty="0">
                        <a:effectLst/>
                      </a:endParaRPr>
                    </a:p>
                    <a:p>
                      <a:pPr>
                        <a:lnSpc>
                          <a:spcPct val="107000"/>
                        </a:lnSpc>
                        <a:spcAft>
                          <a:spcPts val="0"/>
                        </a:spcAft>
                      </a:pPr>
                      <a:r>
                        <a:rPr lang="sl-SI" sz="1600" b="1" dirty="0" err="1">
                          <a:effectLst/>
                        </a:rPr>
                        <a:t>needed</a:t>
                      </a:r>
                      <a:r>
                        <a:rPr lang="sl-SI" sz="1600" b="1" dirty="0">
                          <a:effectLst/>
                        </a:rPr>
                        <a:t> to </a:t>
                      </a:r>
                      <a:r>
                        <a:rPr lang="sl-SI" sz="1600" b="1" dirty="0" err="1">
                          <a:effectLst/>
                        </a:rPr>
                        <a:t>produce</a:t>
                      </a:r>
                      <a:endParaRPr lang="sl-SI" sz="2800" b="1" dirty="0">
                        <a:effectLst/>
                      </a:endParaRPr>
                    </a:p>
                    <a:p>
                      <a:pPr>
                        <a:lnSpc>
                          <a:spcPct val="107000"/>
                        </a:lnSpc>
                        <a:spcAft>
                          <a:spcPts val="0"/>
                        </a:spcAft>
                      </a:pPr>
                      <a:r>
                        <a:rPr lang="sl-SI" sz="1600" b="1" dirty="0" err="1">
                          <a:effectLst/>
                        </a:rPr>
                        <a:t>user-generated</a:t>
                      </a:r>
                      <a:endParaRPr lang="sl-SI" sz="2800" b="1" dirty="0">
                        <a:effectLst/>
                      </a:endParaRPr>
                    </a:p>
                    <a:p>
                      <a:pPr>
                        <a:lnSpc>
                          <a:spcPct val="107000"/>
                        </a:lnSpc>
                        <a:spcAft>
                          <a:spcPts val="0"/>
                        </a:spcAft>
                      </a:pPr>
                      <a:r>
                        <a:rPr lang="sl-SI" sz="1600" b="1" dirty="0" err="1">
                          <a:effectLst/>
                        </a:rPr>
                        <a:t>content</a:t>
                      </a:r>
                      <a:endParaRPr lang="sl-SI" sz="2800" b="1" dirty="0">
                        <a:effectLst/>
                      </a:endParaRPr>
                    </a:p>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sl-SI" sz="1600" b="1" dirty="0">
                          <a:effectLst/>
                        </a:rPr>
                        <a:t> </a:t>
                      </a:r>
                      <a:endParaRPr lang="sl-SI"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705777"/>
                  </a:ext>
                </a:extLst>
              </a:tr>
            </a:tbl>
          </a:graphicData>
        </a:graphic>
      </p:graphicFrame>
      <p:sp>
        <p:nvSpPr>
          <p:cNvPr id="3" name="Označba mesta številke diapozitiva 2"/>
          <p:cNvSpPr>
            <a:spLocks noGrp="1"/>
          </p:cNvSpPr>
          <p:nvPr>
            <p:ph type="sldNum" sz="quarter" idx="12"/>
          </p:nvPr>
        </p:nvSpPr>
        <p:spPr/>
        <p:txBody>
          <a:bodyPr/>
          <a:lstStyle/>
          <a:p>
            <a:fld id="{EA2D3649-3254-4F33-AA81-EE7C38AB4A98}" type="slidenum">
              <a:rPr lang="sl-SI" smtClean="0"/>
              <a:t>2</a:t>
            </a:fld>
            <a:endParaRPr lang="sl-SI"/>
          </a:p>
        </p:txBody>
      </p:sp>
    </p:spTree>
    <p:extLst>
      <p:ext uri="{BB962C8B-B14F-4D97-AF65-F5344CB8AC3E}">
        <p14:creationId xmlns:p14="http://schemas.microsoft.com/office/powerpoint/2010/main" val="291209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6</a:t>
            </a:r>
            <a:endParaRPr lang="sl-SI" dirty="0"/>
          </a:p>
        </p:txBody>
      </p:sp>
      <p:sp>
        <p:nvSpPr>
          <p:cNvPr id="3" name="Označba mesta vsebine 2"/>
          <p:cNvSpPr>
            <a:spLocks noGrp="1"/>
          </p:cNvSpPr>
          <p:nvPr>
            <p:ph idx="1"/>
          </p:nvPr>
        </p:nvSpPr>
        <p:spPr>
          <a:xfrm>
            <a:off x="594360" y="2194560"/>
            <a:ext cx="3764280" cy="4124960"/>
          </a:xfrm>
        </p:spPr>
        <p:txBody>
          <a:bodyPr/>
          <a:lstStyle/>
          <a:p>
            <a:r>
              <a:rPr lang="sl-SI" dirty="0" smtClean="0"/>
              <a:t>Do </a:t>
            </a:r>
            <a:r>
              <a:rPr lang="sl-SI" dirty="0" err="1" smtClean="0"/>
              <a:t>your</a:t>
            </a:r>
            <a:r>
              <a:rPr lang="sl-SI" dirty="0" smtClean="0"/>
              <a:t> </a:t>
            </a:r>
            <a:r>
              <a:rPr lang="sl-SI" dirty="0" err="1" smtClean="0"/>
              <a:t>parents</a:t>
            </a:r>
            <a:r>
              <a:rPr lang="sl-SI" dirty="0" smtClean="0"/>
              <a:t> </a:t>
            </a:r>
            <a:r>
              <a:rPr lang="sl-SI" dirty="0" err="1" smtClean="0"/>
              <a:t>pay</a:t>
            </a:r>
            <a:r>
              <a:rPr lang="sl-SI" dirty="0" smtClean="0"/>
              <a:t> </a:t>
            </a:r>
            <a:r>
              <a:rPr lang="sl-SI" dirty="0" err="1" smtClean="0"/>
              <a:t>for</a:t>
            </a:r>
            <a:r>
              <a:rPr lang="sl-SI" dirty="0" smtClean="0"/>
              <a:t> a </a:t>
            </a:r>
            <a:r>
              <a:rPr lang="sl-SI" dirty="0" err="1" smtClean="0"/>
              <a:t>newspaper</a:t>
            </a:r>
            <a:r>
              <a:rPr lang="sl-SI" dirty="0" smtClean="0"/>
              <a:t>?</a:t>
            </a:r>
          </a:p>
          <a:p>
            <a:r>
              <a:rPr lang="sl-SI" dirty="0" smtClean="0"/>
              <a:t>Do </a:t>
            </a:r>
            <a:r>
              <a:rPr lang="sl-SI" dirty="0" err="1" smtClean="0"/>
              <a:t>you</a:t>
            </a:r>
            <a:r>
              <a:rPr lang="sl-SI" dirty="0" smtClean="0"/>
              <a:t> </a:t>
            </a:r>
            <a:r>
              <a:rPr lang="sl-SI" dirty="0" err="1" smtClean="0"/>
              <a:t>or</a:t>
            </a:r>
            <a:r>
              <a:rPr lang="sl-SI" dirty="0" smtClean="0"/>
              <a:t> </a:t>
            </a:r>
            <a:r>
              <a:rPr lang="sl-SI" dirty="0" err="1" smtClean="0"/>
              <a:t>your</a:t>
            </a:r>
            <a:r>
              <a:rPr lang="sl-SI" dirty="0" smtClean="0"/>
              <a:t> </a:t>
            </a:r>
            <a:r>
              <a:rPr lang="sl-SI" dirty="0" err="1" smtClean="0"/>
              <a:t>familiy</a:t>
            </a:r>
            <a:r>
              <a:rPr lang="sl-SI" dirty="0" smtClean="0"/>
              <a:t> </a:t>
            </a:r>
            <a:r>
              <a:rPr lang="sl-SI" dirty="0" err="1" smtClean="0"/>
              <a:t>members</a:t>
            </a:r>
            <a:r>
              <a:rPr lang="sl-SI" dirty="0" smtClean="0"/>
              <a:t> </a:t>
            </a:r>
            <a:r>
              <a:rPr lang="sl-SI" dirty="0" err="1" smtClean="0"/>
              <a:t>pay</a:t>
            </a:r>
            <a:r>
              <a:rPr lang="sl-SI" dirty="0" smtClean="0"/>
              <a:t> </a:t>
            </a:r>
            <a:r>
              <a:rPr lang="sl-SI" dirty="0" err="1" smtClean="0"/>
              <a:t>for</a:t>
            </a:r>
            <a:r>
              <a:rPr lang="sl-SI" dirty="0" smtClean="0"/>
              <a:t> </a:t>
            </a:r>
            <a:r>
              <a:rPr lang="sl-SI" dirty="0" err="1" smtClean="0"/>
              <a:t>news</a:t>
            </a:r>
            <a:r>
              <a:rPr lang="sl-SI" dirty="0" smtClean="0"/>
              <a:t> in </a:t>
            </a:r>
            <a:r>
              <a:rPr lang="sl-SI" dirty="0" err="1" smtClean="0"/>
              <a:t>the</a:t>
            </a:r>
            <a:r>
              <a:rPr lang="sl-SI" dirty="0" smtClean="0"/>
              <a:t> internet?</a:t>
            </a:r>
          </a:p>
          <a:p>
            <a:r>
              <a:rPr lang="sl-SI" sz="3600" dirty="0"/>
              <a:t>www.menti.com/e53eqnix3t</a:t>
            </a:r>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20</a:t>
            </a:fld>
            <a:endParaRPr lang="sl-SI"/>
          </a:p>
        </p:txBody>
      </p:sp>
      <p:pic>
        <p:nvPicPr>
          <p:cNvPr id="4" name="Slika 3"/>
          <p:cNvPicPr>
            <a:picLocks noChangeAspect="1"/>
          </p:cNvPicPr>
          <p:nvPr/>
        </p:nvPicPr>
        <p:blipFill>
          <a:blip r:embed="rId2"/>
          <a:stretch>
            <a:fillRect/>
          </a:stretch>
        </p:blipFill>
        <p:spPr>
          <a:xfrm>
            <a:off x="4358640" y="1875790"/>
            <a:ext cx="4762500" cy="4762500"/>
          </a:xfrm>
          <a:prstGeom prst="rect">
            <a:avLst/>
          </a:prstGeom>
        </p:spPr>
      </p:pic>
    </p:spTree>
    <p:extLst>
      <p:ext uri="{BB962C8B-B14F-4D97-AF65-F5344CB8AC3E}">
        <p14:creationId xmlns:p14="http://schemas.microsoft.com/office/powerpoint/2010/main" val="4204427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err="1" smtClean="0"/>
              <a:t>Tips</a:t>
            </a:r>
            <a:r>
              <a:rPr lang="sl-SI" b="1" dirty="0" smtClean="0"/>
              <a:t> to </a:t>
            </a:r>
            <a:r>
              <a:rPr lang="sl-SI" b="1" dirty="0" err="1" smtClean="0"/>
              <a:t>counteract</a:t>
            </a:r>
            <a:r>
              <a:rPr lang="sl-SI" b="1" dirty="0" smtClean="0"/>
              <a:t> </a:t>
            </a:r>
            <a:r>
              <a:rPr lang="sl-SI" b="1" dirty="0" err="1" smtClean="0"/>
              <a:t>misinformation</a:t>
            </a:r>
            <a:r>
              <a:rPr lang="sl-SI" b="1" dirty="0" smtClean="0"/>
              <a:t> 2</a:t>
            </a:r>
            <a:br>
              <a:rPr lang="sl-SI" b="1" dirty="0" smtClean="0"/>
            </a:br>
            <a:endParaRPr lang="sl-SI" b="1" dirty="0"/>
          </a:p>
        </p:txBody>
      </p:sp>
      <p:sp>
        <p:nvSpPr>
          <p:cNvPr id="3" name="Označba mesta vsebine 2"/>
          <p:cNvSpPr>
            <a:spLocks noGrp="1"/>
          </p:cNvSpPr>
          <p:nvPr>
            <p:ph idx="1"/>
          </p:nvPr>
        </p:nvSpPr>
        <p:spPr/>
        <p:txBody>
          <a:bodyPr/>
          <a:lstStyle/>
          <a:p>
            <a:pPr marL="0" indent="0">
              <a:buNone/>
            </a:pPr>
            <a:r>
              <a:rPr lang="en-US" u="sng" dirty="0" smtClean="0"/>
              <a:t>Politicians</a:t>
            </a:r>
          </a:p>
          <a:p>
            <a:r>
              <a:rPr lang="en-US" dirty="0" smtClean="0"/>
              <a:t>Stand your ground. Don’t change your point of view with every changing current.</a:t>
            </a:r>
          </a:p>
          <a:p>
            <a:r>
              <a:rPr lang="en-US" dirty="0" smtClean="0"/>
              <a:t>Don’t attack the free press.</a:t>
            </a:r>
          </a:p>
          <a:p>
            <a:r>
              <a:rPr lang="en-US" dirty="0" smtClean="0"/>
              <a:t>Be careful about claiming that you represent the will of the people.</a:t>
            </a:r>
          </a:p>
          <a:p>
            <a:r>
              <a:rPr lang="en-US" dirty="0" smtClean="0"/>
              <a:t>Don’t avoid debates.</a:t>
            </a:r>
          </a:p>
          <a:p>
            <a:r>
              <a:rPr lang="en-US" dirty="0" smtClean="0"/>
              <a:t>Be aware that people’s emotions are constantly changing.</a:t>
            </a:r>
          </a:p>
          <a:p>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21</a:t>
            </a:fld>
            <a:endParaRPr lang="sl-SI"/>
          </a:p>
        </p:txBody>
      </p:sp>
    </p:spTree>
    <p:extLst>
      <p:ext uri="{BB962C8B-B14F-4D97-AF65-F5344CB8AC3E}">
        <p14:creationId xmlns:p14="http://schemas.microsoft.com/office/powerpoint/2010/main" val="1360309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7</a:t>
            </a:r>
            <a:endParaRPr lang="sl-SI" dirty="0"/>
          </a:p>
        </p:txBody>
      </p:sp>
      <p:sp>
        <p:nvSpPr>
          <p:cNvPr id="3" name="Označba mesta vsebine 2"/>
          <p:cNvSpPr>
            <a:spLocks noGrp="1"/>
          </p:cNvSpPr>
          <p:nvPr>
            <p:ph idx="1"/>
          </p:nvPr>
        </p:nvSpPr>
        <p:spPr>
          <a:xfrm>
            <a:off x="594360" y="2194560"/>
            <a:ext cx="3550920" cy="4069080"/>
          </a:xfrm>
        </p:spPr>
        <p:txBody>
          <a:bodyPr/>
          <a:lstStyle/>
          <a:p>
            <a:pPr marL="0" indent="0">
              <a:buNone/>
            </a:pPr>
            <a:r>
              <a:rPr lang="sl-SI" dirty="0" smtClean="0"/>
              <a:t>Are </a:t>
            </a:r>
            <a:r>
              <a:rPr lang="sl-SI" dirty="0" err="1" smtClean="0"/>
              <a:t>politicians</a:t>
            </a:r>
            <a:r>
              <a:rPr lang="sl-SI" dirty="0" smtClean="0"/>
              <a:t> in </a:t>
            </a:r>
            <a:r>
              <a:rPr lang="sl-SI" dirty="0" err="1" smtClean="0"/>
              <a:t>your</a:t>
            </a:r>
            <a:r>
              <a:rPr lang="sl-SI" dirty="0" smtClean="0"/>
              <a:t> </a:t>
            </a:r>
            <a:r>
              <a:rPr lang="sl-SI" dirty="0" err="1" smtClean="0"/>
              <a:t>country</a:t>
            </a:r>
            <a:r>
              <a:rPr lang="sl-SI" dirty="0" smtClean="0"/>
              <a:t> </a:t>
            </a:r>
            <a:r>
              <a:rPr lang="sl-SI" dirty="0" err="1" smtClean="0"/>
              <a:t>behaving</a:t>
            </a:r>
            <a:r>
              <a:rPr lang="sl-SI" dirty="0" smtClean="0"/>
              <a:t> </a:t>
            </a:r>
            <a:r>
              <a:rPr lang="sl-SI" dirty="0" err="1" smtClean="0"/>
              <a:t>respectful</a:t>
            </a:r>
            <a:r>
              <a:rPr lang="sl-SI" dirty="0" smtClean="0"/>
              <a:t> </a:t>
            </a:r>
            <a:r>
              <a:rPr lang="sl-SI" dirty="0" err="1" smtClean="0"/>
              <a:t>towards</a:t>
            </a:r>
            <a:r>
              <a:rPr lang="sl-SI" dirty="0" smtClean="0"/>
              <a:t> </a:t>
            </a:r>
            <a:r>
              <a:rPr lang="sl-SI" dirty="0" err="1" smtClean="0"/>
              <a:t>the</a:t>
            </a:r>
            <a:r>
              <a:rPr lang="sl-SI" dirty="0" smtClean="0"/>
              <a:t> </a:t>
            </a:r>
            <a:r>
              <a:rPr lang="sl-SI" dirty="0" err="1" smtClean="0"/>
              <a:t>media</a:t>
            </a:r>
            <a:r>
              <a:rPr lang="sl-SI" dirty="0" smtClean="0"/>
              <a:t>?</a:t>
            </a:r>
          </a:p>
          <a:p>
            <a:pPr marL="0" indent="0">
              <a:buNone/>
            </a:pPr>
            <a:r>
              <a:rPr lang="sl-SI" sz="3200" dirty="0"/>
              <a:t>www.menti.com/pxu6vwpswe</a:t>
            </a:r>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22</a:t>
            </a:fld>
            <a:endParaRPr lang="sl-SI"/>
          </a:p>
        </p:txBody>
      </p:sp>
      <p:pic>
        <p:nvPicPr>
          <p:cNvPr id="4" name="Slika 3"/>
          <p:cNvPicPr>
            <a:picLocks noChangeAspect="1"/>
          </p:cNvPicPr>
          <p:nvPr/>
        </p:nvPicPr>
        <p:blipFill>
          <a:blip r:embed="rId2"/>
          <a:stretch>
            <a:fillRect/>
          </a:stretch>
        </p:blipFill>
        <p:spPr>
          <a:xfrm>
            <a:off x="4145280" y="1847850"/>
            <a:ext cx="4762500" cy="4762500"/>
          </a:xfrm>
          <a:prstGeom prst="rect">
            <a:avLst/>
          </a:prstGeom>
        </p:spPr>
      </p:pic>
    </p:spTree>
    <p:extLst>
      <p:ext uri="{BB962C8B-B14F-4D97-AF65-F5344CB8AC3E}">
        <p14:creationId xmlns:p14="http://schemas.microsoft.com/office/powerpoint/2010/main" val="2987594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b="1" dirty="0" err="1" smtClean="0"/>
              <a:t>Tips</a:t>
            </a:r>
            <a:r>
              <a:rPr lang="sl-SI" b="1" dirty="0" smtClean="0"/>
              <a:t> to </a:t>
            </a:r>
            <a:r>
              <a:rPr lang="sl-SI" b="1" dirty="0" err="1" smtClean="0"/>
              <a:t>counteract</a:t>
            </a:r>
            <a:r>
              <a:rPr lang="sl-SI" b="1" dirty="0" smtClean="0"/>
              <a:t> </a:t>
            </a:r>
            <a:r>
              <a:rPr lang="sl-SI" b="1" dirty="0" err="1" smtClean="0"/>
              <a:t>misinformation</a:t>
            </a:r>
            <a:r>
              <a:rPr lang="sl-SI" b="1" dirty="0" smtClean="0"/>
              <a:t> 3</a:t>
            </a:r>
            <a:br>
              <a:rPr lang="sl-SI" b="1" dirty="0" smtClean="0"/>
            </a:br>
            <a:endParaRPr lang="sl-SI" b="1" dirty="0"/>
          </a:p>
        </p:txBody>
      </p:sp>
      <p:sp>
        <p:nvSpPr>
          <p:cNvPr id="3" name="Označba mesta vsebine 2"/>
          <p:cNvSpPr>
            <a:spLocks noGrp="1"/>
          </p:cNvSpPr>
          <p:nvPr>
            <p:ph idx="1"/>
          </p:nvPr>
        </p:nvSpPr>
        <p:spPr/>
        <p:txBody>
          <a:bodyPr>
            <a:normAutofit fontScale="92500" lnSpcReduction="20000"/>
          </a:bodyPr>
          <a:lstStyle/>
          <a:p>
            <a:pPr marL="0" indent="0">
              <a:buNone/>
            </a:pPr>
            <a:r>
              <a:rPr lang="en-US" u="sng" dirty="0" smtClean="0"/>
              <a:t>Journalists and Media</a:t>
            </a:r>
          </a:p>
          <a:p>
            <a:r>
              <a:rPr lang="en-US" dirty="0" smtClean="0"/>
              <a:t>Reflect on your role and be open about it.</a:t>
            </a:r>
          </a:p>
          <a:p>
            <a:r>
              <a:rPr lang="en-US" dirty="0" smtClean="0"/>
              <a:t>Use the same standards for populists as for others.</a:t>
            </a:r>
          </a:p>
          <a:p>
            <a:r>
              <a:rPr lang="en-US" dirty="0" smtClean="0"/>
              <a:t>Report on populism when democratic standards are violated.</a:t>
            </a:r>
          </a:p>
          <a:p>
            <a:r>
              <a:rPr lang="en-US" dirty="0" smtClean="0"/>
              <a:t>Check facts and correct when necessary.</a:t>
            </a:r>
          </a:p>
          <a:p>
            <a:r>
              <a:rPr lang="en-US" dirty="0" smtClean="0"/>
              <a:t>Ask about details, grounds and consequences.</a:t>
            </a:r>
          </a:p>
          <a:p>
            <a:r>
              <a:rPr lang="en-US" dirty="0" smtClean="0"/>
              <a:t>Be careful with populists in the media, and don’t fall for their provocative strategies.</a:t>
            </a:r>
          </a:p>
          <a:p>
            <a:r>
              <a:rPr lang="en-US" dirty="0" smtClean="0"/>
              <a:t>Pay attention to populism from the media itself.</a:t>
            </a:r>
          </a:p>
          <a:p>
            <a:r>
              <a:rPr lang="en-US" dirty="0" smtClean="0"/>
              <a:t>Be aware that the public increasingly receives information directly from politicians, and of how the public can build loyalty to their digital “tribe.”</a:t>
            </a:r>
          </a:p>
          <a:p>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23</a:t>
            </a:fld>
            <a:endParaRPr lang="sl-SI"/>
          </a:p>
        </p:txBody>
      </p:sp>
    </p:spTree>
    <p:extLst>
      <p:ext uri="{BB962C8B-B14F-4D97-AF65-F5344CB8AC3E}">
        <p14:creationId xmlns:p14="http://schemas.microsoft.com/office/powerpoint/2010/main" val="2708875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b="1" dirty="0" err="1"/>
              <a:t>Little</a:t>
            </a:r>
            <a:r>
              <a:rPr lang="sl-SI" b="1" dirty="0"/>
              <a:t> </a:t>
            </a:r>
            <a:r>
              <a:rPr lang="sl-SI" b="1" dirty="0" err="1" smtClean="0"/>
              <a:t>survey</a:t>
            </a:r>
            <a:r>
              <a:rPr lang="sl-SI" b="1" dirty="0" smtClean="0"/>
              <a:t> 8</a:t>
            </a:r>
            <a:endParaRPr lang="sl-SI" dirty="0"/>
          </a:p>
        </p:txBody>
      </p:sp>
      <p:sp>
        <p:nvSpPr>
          <p:cNvPr id="3" name="Označba mesta vsebine 2"/>
          <p:cNvSpPr>
            <a:spLocks noGrp="1"/>
          </p:cNvSpPr>
          <p:nvPr>
            <p:ph idx="1"/>
          </p:nvPr>
        </p:nvSpPr>
        <p:spPr>
          <a:xfrm>
            <a:off x="594360" y="2194560"/>
            <a:ext cx="3520440" cy="4069080"/>
          </a:xfrm>
        </p:spPr>
        <p:txBody>
          <a:bodyPr/>
          <a:lstStyle/>
          <a:p>
            <a:pPr marL="0" indent="0">
              <a:buNone/>
            </a:pPr>
            <a:r>
              <a:rPr lang="sl-SI" dirty="0" smtClean="0"/>
              <a:t>Do </a:t>
            </a:r>
            <a:r>
              <a:rPr lang="sl-SI" dirty="0" err="1" smtClean="0"/>
              <a:t>you</a:t>
            </a:r>
            <a:r>
              <a:rPr lang="sl-SI" dirty="0" smtClean="0"/>
              <a:t> like to </a:t>
            </a:r>
            <a:r>
              <a:rPr lang="sl-SI" dirty="0" err="1" smtClean="0"/>
              <a:t>read</a:t>
            </a:r>
            <a:r>
              <a:rPr lang="sl-SI" dirty="0" smtClean="0"/>
              <a:t> </a:t>
            </a:r>
            <a:r>
              <a:rPr lang="sl-SI" dirty="0" err="1" smtClean="0"/>
              <a:t>sensational</a:t>
            </a:r>
            <a:r>
              <a:rPr lang="sl-SI" dirty="0" smtClean="0"/>
              <a:t> </a:t>
            </a:r>
            <a:r>
              <a:rPr lang="sl-SI" dirty="0" err="1" smtClean="0"/>
              <a:t>news</a:t>
            </a:r>
            <a:r>
              <a:rPr lang="sl-SI" dirty="0" smtClean="0"/>
              <a:t>?</a:t>
            </a:r>
          </a:p>
          <a:p>
            <a:pPr marL="0" indent="0">
              <a:buNone/>
            </a:pPr>
            <a:endParaRPr lang="sl-SI" dirty="0"/>
          </a:p>
          <a:p>
            <a:pPr marL="0" indent="0">
              <a:buNone/>
            </a:pPr>
            <a:r>
              <a:rPr lang="sl-SI" sz="3200" dirty="0"/>
              <a:t>www.menti.com/qravjyo8nm</a:t>
            </a:r>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24</a:t>
            </a:fld>
            <a:endParaRPr lang="sl-SI"/>
          </a:p>
        </p:txBody>
      </p:sp>
      <p:pic>
        <p:nvPicPr>
          <p:cNvPr id="4" name="Slika 3"/>
          <p:cNvPicPr>
            <a:picLocks noChangeAspect="1"/>
          </p:cNvPicPr>
          <p:nvPr/>
        </p:nvPicPr>
        <p:blipFill>
          <a:blip r:embed="rId2"/>
          <a:stretch>
            <a:fillRect/>
          </a:stretch>
        </p:blipFill>
        <p:spPr>
          <a:xfrm>
            <a:off x="4114800" y="1847850"/>
            <a:ext cx="4762500" cy="4762500"/>
          </a:xfrm>
          <a:prstGeom prst="rect">
            <a:avLst/>
          </a:prstGeom>
        </p:spPr>
      </p:pic>
    </p:spTree>
    <p:extLst>
      <p:ext uri="{BB962C8B-B14F-4D97-AF65-F5344CB8AC3E}">
        <p14:creationId xmlns:p14="http://schemas.microsoft.com/office/powerpoint/2010/main" val="38576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endParaRPr lang="sl-SI"/>
          </a:p>
        </p:txBody>
      </p:sp>
      <p:sp>
        <p:nvSpPr>
          <p:cNvPr id="3" name="Označba mesta vsebine 2"/>
          <p:cNvSpPr>
            <a:spLocks noGrp="1"/>
          </p:cNvSpPr>
          <p:nvPr>
            <p:ph idx="1"/>
          </p:nvPr>
        </p:nvSpPr>
        <p:spPr>
          <a:xfrm>
            <a:off x="594360" y="3135630"/>
            <a:ext cx="7955280" cy="586740"/>
          </a:xfrm>
        </p:spPr>
        <p:txBody>
          <a:bodyPr>
            <a:normAutofit/>
          </a:bodyPr>
          <a:lstStyle/>
          <a:p>
            <a:pPr marL="0" indent="0" algn="ctr">
              <a:buNone/>
            </a:pPr>
            <a:r>
              <a:rPr lang="sl-SI" sz="3600" dirty="0" err="1" smtClean="0"/>
              <a:t>Thanks</a:t>
            </a:r>
            <a:r>
              <a:rPr lang="sl-SI" sz="3600" dirty="0" smtClean="0"/>
              <a:t> </a:t>
            </a:r>
            <a:r>
              <a:rPr lang="sl-SI" sz="3600" dirty="0" err="1" smtClean="0"/>
              <a:t>for</a:t>
            </a:r>
            <a:r>
              <a:rPr lang="sl-SI" sz="3600" dirty="0" smtClean="0"/>
              <a:t> </a:t>
            </a:r>
            <a:r>
              <a:rPr lang="sl-SI" sz="3600" dirty="0" err="1" smtClean="0"/>
              <a:t>you</a:t>
            </a:r>
            <a:r>
              <a:rPr lang="sl-SI" sz="3600" dirty="0" smtClean="0"/>
              <a:t> </a:t>
            </a:r>
            <a:r>
              <a:rPr lang="sl-SI" sz="3600" dirty="0" err="1" smtClean="0"/>
              <a:t>patience</a:t>
            </a:r>
            <a:r>
              <a:rPr lang="sl-SI" sz="3600" dirty="0" smtClean="0"/>
              <a:t>!</a:t>
            </a:r>
            <a:endParaRPr lang="sl-SI" sz="3600" dirty="0"/>
          </a:p>
        </p:txBody>
      </p:sp>
      <p:sp>
        <p:nvSpPr>
          <p:cNvPr id="2" name="Označba mesta številke diapozitiva 1"/>
          <p:cNvSpPr>
            <a:spLocks noGrp="1"/>
          </p:cNvSpPr>
          <p:nvPr>
            <p:ph type="sldNum" sz="quarter" idx="12"/>
          </p:nvPr>
        </p:nvSpPr>
        <p:spPr/>
        <p:txBody>
          <a:bodyPr/>
          <a:lstStyle/>
          <a:p>
            <a:fld id="{EA2D3649-3254-4F33-AA81-EE7C38AB4A98}" type="slidenum">
              <a:rPr lang="sl-SI" smtClean="0"/>
              <a:t>25</a:t>
            </a:fld>
            <a:endParaRPr lang="sl-SI"/>
          </a:p>
        </p:txBody>
      </p:sp>
    </p:spTree>
    <p:extLst>
      <p:ext uri="{BB962C8B-B14F-4D97-AF65-F5344CB8AC3E}">
        <p14:creationId xmlns:p14="http://schemas.microsoft.com/office/powerpoint/2010/main" val="583362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Literacies</a:t>
            </a:r>
            <a:r>
              <a:rPr lang="sl-SI" b="1" dirty="0" smtClean="0"/>
              <a:t>, </a:t>
            </a:r>
            <a:r>
              <a:rPr lang="sl-SI" b="1" dirty="0" err="1" smtClean="0"/>
              <a:t>literacies</a:t>
            </a:r>
            <a:r>
              <a:rPr lang="sl-SI" b="1" dirty="0" smtClean="0"/>
              <a:t> …</a:t>
            </a:r>
            <a:endParaRPr lang="sl-SI" b="1" dirty="0"/>
          </a:p>
        </p:txBody>
      </p:sp>
      <p:sp>
        <p:nvSpPr>
          <p:cNvPr id="3" name="Označba mesta vsebine 2"/>
          <p:cNvSpPr>
            <a:spLocks noGrp="1"/>
          </p:cNvSpPr>
          <p:nvPr>
            <p:ph idx="1"/>
          </p:nvPr>
        </p:nvSpPr>
        <p:spPr>
          <a:xfrm>
            <a:off x="294640" y="2194560"/>
            <a:ext cx="8585200" cy="4069080"/>
          </a:xfrm>
        </p:spPr>
        <p:txBody>
          <a:bodyPr numCol="2">
            <a:noAutofit/>
          </a:bodyPr>
          <a:lstStyle/>
          <a:p>
            <a:pPr marL="0" indent="0">
              <a:buNone/>
            </a:pPr>
            <a:r>
              <a:rPr lang="sl-SI" sz="2800" dirty="0" smtClean="0"/>
              <a:t>◾ </a:t>
            </a:r>
            <a:r>
              <a:rPr lang="sl-SI" sz="2800" dirty="0" err="1" smtClean="0"/>
              <a:t>Media</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Information</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Freedom</a:t>
            </a:r>
            <a:r>
              <a:rPr lang="sl-SI" sz="2800" dirty="0" smtClean="0"/>
              <a:t> </a:t>
            </a:r>
            <a:r>
              <a:rPr lang="sl-SI" sz="2800" dirty="0" err="1" smtClean="0"/>
              <a:t>of</a:t>
            </a:r>
            <a:r>
              <a:rPr lang="sl-SI" sz="2800" dirty="0" smtClean="0"/>
              <a:t> </a:t>
            </a:r>
            <a:r>
              <a:rPr lang="sl-SI" sz="2800" dirty="0" err="1" smtClean="0"/>
              <a:t>expression</a:t>
            </a:r>
            <a:r>
              <a:rPr lang="sl-SI" sz="2800" dirty="0" smtClean="0"/>
              <a:t> </a:t>
            </a:r>
            <a:r>
              <a:rPr lang="sl-SI" sz="2800" dirty="0" err="1" smtClean="0"/>
              <a:t>and</a:t>
            </a:r>
            <a:r>
              <a:rPr lang="sl-SI" sz="2800" dirty="0" smtClean="0"/>
              <a:t> </a:t>
            </a:r>
            <a:r>
              <a:rPr lang="sl-SI" sz="2800" dirty="0" err="1" smtClean="0"/>
              <a:t>information</a:t>
            </a:r>
            <a:endParaRPr lang="sl-SI" sz="2800" dirty="0" smtClean="0"/>
          </a:p>
          <a:p>
            <a:pPr marL="0" indent="0">
              <a:buNone/>
            </a:pPr>
            <a:r>
              <a:rPr lang="sl-SI" sz="2800" dirty="0" err="1" smtClean="0"/>
              <a:t>literacy</a:t>
            </a:r>
            <a:endParaRPr lang="sl-SI" sz="2800" dirty="0" smtClean="0"/>
          </a:p>
          <a:p>
            <a:pPr marL="0" indent="0">
              <a:buNone/>
            </a:pPr>
            <a:r>
              <a:rPr lang="sl-SI" sz="2800" dirty="0" smtClean="0"/>
              <a:t>◾ </a:t>
            </a:r>
            <a:r>
              <a:rPr lang="sl-SI" sz="2800" dirty="0" err="1" smtClean="0"/>
              <a:t>Library</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News</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Computer</a:t>
            </a:r>
            <a:r>
              <a:rPr lang="sl-SI" sz="2800" dirty="0" smtClean="0"/>
              <a:t> </a:t>
            </a:r>
            <a:r>
              <a:rPr lang="sl-SI" sz="2800" dirty="0" err="1" smtClean="0"/>
              <a:t>literacy</a:t>
            </a:r>
            <a:endParaRPr lang="sl-SI" sz="2800" dirty="0" smtClean="0"/>
          </a:p>
          <a:p>
            <a:pPr marL="0" indent="0">
              <a:buNone/>
            </a:pPr>
            <a:r>
              <a:rPr lang="sl-SI" sz="2800" dirty="0" smtClean="0"/>
              <a:t>◾ Internet </a:t>
            </a:r>
            <a:r>
              <a:rPr lang="sl-SI" sz="2800" dirty="0" err="1" smtClean="0"/>
              <a:t>literacy</a:t>
            </a:r>
            <a:endParaRPr lang="sl-SI" sz="2800" dirty="0" smtClean="0"/>
          </a:p>
          <a:p>
            <a:pPr marL="0" indent="0">
              <a:buNone/>
            </a:pPr>
            <a:r>
              <a:rPr lang="sl-SI" sz="2800" dirty="0" smtClean="0"/>
              <a:t>◾ </a:t>
            </a:r>
            <a:r>
              <a:rPr lang="sl-SI" sz="2800" dirty="0" err="1" smtClean="0"/>
              <a:t>Digital</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Cinema</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Games</a:t>
            </a:r>
            <a:r>
              <a:rPr lang="sl-SI" sz="2800" dirty="0" smtClean="0"/>
              <a:t> </a:t>
            </a:r>
            <a:r>
              <a:rPr lang="sl-SI" sz="2800" dirty="0" err="1" smtClean="0"/>
              <a:t>literacy</a:t>
            </a:r>
            <a:endParaRPr lang="sl-SI" sz="2800" dirty="0" smtClean="0"/>
          </a:p>
          <a:p>
            <a:pPr marL="0" indent="0">
              <a:buNone/>
            </a:pPr>
            <a:r>
              <a:rPr lang="sl-SI" sz="2800" dirty="0" smtClean="0"/>
              <a:t>◾ </a:t>
            </a:r>
            <a:r>
              <a:rPr lang="sl-SI" sz="2800" dirty="0" err="1" smtClean="0"/>
              <a:t>Television</a:t>
            </a:r>
            <a:r>
              <a:rPr lang="sl-SI" sz="2800" dirty="0" smtClean="0"/>
              <a:t> </a:t>
            </a:r>
            <a:r>
              <a:rPr lang="sl-SI" sz="2800" dirty="0" err="1" smtClean="0"/>
              <a:t>literacy</a:t>
            </a:r>
            <a:r>
              <a:rPr lang="sl-SI" sz="2800" dirty="0" smtClean="0"/>
              <a:t>, </a:t>
            </a:r>
            <a:r>
              <a:rPr lang="sl-SI" sz="2800" dirty="0" err="1" smtClean="0"/>
              <a:t>advertising</a:t>
            </a:r>
            <a:r>
              <a:rPr lang="sl-SI" sz="2800" dirty="0" smtClean="0"/>
              <a:t> </a:t>
            </a:r>
            <a:r>
              <a:rPr lang="sl-SI" sz="2800" dirty="0" err="1" smtClean="0"/>
              <a:t>literacy</a:t>
            </a:r>
            <a:endParaRPr lang="sl-SI" sz="2800" dirty="0" smtClean="0"/>
          </a:p>
          <a:p>
            <a:endParaRPr lang="sl-SI" sz="2800"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3</a:t>
            </a:fld>
            <a:endParaRPr lang="sl-SI"/>
          </a:p>
        </p:txBody>
      </p:sp>
    </p:spTree>
    <p:extLst>
      <p:ext uri="{BB962C8B-B14F-4D97-AF65-F5344CB8AC3E}">
        <p14:creationId xmlns:p14="http://schemas.microsoft.com/office/powerpoint/2010/main" val="1926330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4480" y="254001"/>
            <a:ext cx="8265160" cy="1158240"/>
          </a:xfrm>
        </p:spPr>
        <p:txBody>
          <a:bodyPr>
            <a:normAutofit fontScale="90000"/>
          </a:bodyPr>
          <a:lstStyle/>
          <a:p>
            <a:r>
              <a:rPr lang="en-US" b="1" dirty="0" smtClean="0"/>
              <a:t>The Ecology of MIL: Notions of MIL</a:t>
            </a:r>
            <a:endParaRPr lang="sl-SI" b="1"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040" y="787446"/>
            <a:ext cx="8718843" cy="6070554"/>
          </a:xfrm>
        </p:spPr>
      </p:pic>
      <p:sp>
        <p:nvSpPr>
          <p:cNvPr id="5" name="Pravokotnik 4"/>
          <p:cNvSpPr/>
          <p:nvPr/>
        </p:nvSpPr>
        <p:spPr>
          <a:xfrm>
            <a:off x="7495023" y="1865115"/>
            <a:ext cx="1557537" cy="1754326"/>
          </a:xfrm>
          <a:prstGeom prst="rect">
            <a:avLst/>
          </a:prstGeom>
        </p:spPr>
        <p:txBody>
          <a:bodyPr wrap="square">
            <a:spAutoFit/>
          </a:bodyPr>
          <a:lstStyle/>
          <a:p>
            <a:r>
              <a:rPr lang="en-US" dirty="0"/>
              <a:t>foe </a:t>
            </a:r>
            <a:r>
              <a:rPr lang="sl-SI" dirty="0"/>
              <a:t>= </a:t>
            </a:r>
            <a:r>
              <a:rPr lang="sl-SI" dirty="0" err="1"/>
              <a:t>Freedom</a:t>
            </a:r>
            <a:r>
              <a:rPr lang="sl-SI" dirty="0"/>
              <a:t> </a:t>
            </a:r>
            <a:r>
              <a:rPr lang="sl-SI" dirty="0" err="1"/>
              <a:t>of</a:t>
            </a:r>
            <a:r>
              <a:rPr lang="sl-SI" dirty="0"/>
              <a:t> </a:t>
            </a:r>
            <a:r>
              <a:rPr lang="sl-SI" dirty="0" err="1"/>
              <a:t>expression</a:t>
            </a:r>
            <a:endParaRPr lang="sl-SI" dirty="0"/>
          </a:p>
          <a:p>
            <a:r>
              <a:rPr lang="en-US" dirty="0" err="1"/>
              <a:t>foi</a:t>
            </a:r>
            <a:r>
              <a:rPr lang="en-US" dirty="0"/>
              <a:t> </a:t>
            </a:r>
            <a:r>
              <a:rPr lang="sl-SI" dirty="0"/>
              <a:t> = </a:t>
            </a:r>
            <a:r>
              <a:rPr lang="sl-SI" dirty="0" err="1"/>
              <a:t>Freedom</a:t>
            </a:r>
            <a:r>
              <a:rPr lang="sl-SI" dirty="0"/>
              <a:t> </a:t>
            </a:r>
            <a:r>
              <a:rPr lang="sl-SI" dirty="0" err="1"/>
              <a:t>of</a:t>
            </a:r>
            <a:r>
              <a:rPr lang="sl-SI" dirty="0"/>
              <a:t> </a:t>
            </a:r>
            <a:r>
              <a:rPr lang="sl-SI" dirty="0" err="1"/>
              <a:t>information</a:t>
            </a:r>
            <a:endParaRPr lang="sl-SI" dirty="0"/>
          </a:p>
        </p:txBody>
      </p:sp>
      <p:sp>
        <p:nvSpPr>
          <p:cNvPr id="3" name="Označba mesta številke diapozitiva 2"/>
          <p:cNvSpPr>
            <a:spLocks noGrp="1"/>
          </p:cNvSpPr>
          <p:nvPr>
            <p:ph type="sldNum" sz="quarter" idx="12"/>
          </p:nvPr>
        </p:nvSpPr>
        <p:spPr/>
        <p:txBody>
          <a:bodyPr/>
          <a:lstStyle/>
          <a:p>
            <a:fld id="{EA2D3649-3254-4F33-AA81-EE7C38AB4A98}" type="slidenum">
              <a:rPr lang="sl-SI" smtClean="0"/>
              <a:t>4</a:t>
            </a:fld>
            <a:endParaRPr lang="sl-SI"/>
          </a:p>
        </p:txBody>
      </p:sp>
    </p:spTree>
    <p:extLst>
      <p:ext uri="{BB962C8B-B14F-4D97-AF65-F5344CB8AC3E}">
        <p14:creationId xmlns:p14="http://schemas.microsoft.com/office/powerpoint/2010/main" val="1409233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Benefits</a:t>
            </a:r>
            <a:endParaRPr lang="sl-SI" b="1" dirty="0"/>
          </a:p>
        </p:txBody>
      </p:sp>
      <p:sp>
        <p:nvSpPr>
          <p:cNvPr id="3" name="Označba mesta vsebine 2"/>
          <p:cNvSpPr>
            <a:spLocks noGrp="1"/>
          </p:cNvSpPr>
          <p:nvPr>
            <p:ph idx="1"/>
          </p:nvPr>
        </p:nvSpPr>
        <p:spPr/>
        <p:txBody>
          <a:bodyPr>
            <a:normAutofit/>
          </a:bodyPr>
          <a:lstStyle/>
          <a:p>
            <a:r>
              <a:rPr lang="sl-SI" sz="3200" dirty="0" smtClean="0"/>
              <a:t>to </a:t>
            </a:r>
            <a:r>
              <a:rPr lang="sl-SI" sz="3200" dirty="0" err="1" smtClean="0"/>
              <a:t>empower</a:t>
            </a:r>
            <a:r>
              <a:rPr lang="sl-SI" sz="3200" dirty="0" smtClean="0"/>
              <a:t> future </a:t>
            </a:r>
            <a:r>
              <a:rPr lang="sl-SI" sz="3200" dirty="0" err="1" smtClean="0"/>
              <a:t>citizens</a:t>
            </a:r>
            <a:endParaRPr lang="sl-SI" sz="3200" dirty="0" smtClean="0"/>
          </a:p>
          <a:p>
            <a:r>
              <a:rPr lang="sl-SI" sz="3200" dirty="0" err="1" smtClean="0"/>
              <a:t>functions</a:t>
            </a:r>
            <a:r>
              <a:rPr lang="sl-SI" sz="3200" dirty="0" smtClean="0"/>
              <a:t> </a:t>
            </a:r>
            <a:r>
              <a:rPr lang="sl-SI" sz="3200" dirty="0" err="1" smtClean="0"/>
              <a:t>of</a:t>
            </a:r>
            <a:r>
              <a:rPr lang="sl-SI" sz="3200" dirty="0" smtClean="0"/>
              <a:t> </a:t>
            </a:r>
            <a:r>
              <a:rPr lang="sl-SI" sz="3200" dirty="0" err="1" smtClean="0"/>
              <a:t>media</a:t>
            </a:r>
            <a:r>
              <a:rPr lang="sl-SI" sz="3200" dirty="0" smtClean="0"/>
              <a:t> </a:t>
            </a:r>
            <a:r>
              <a:rPr lang="en-US" sz="3200" dirty="0" smtClean="0"/>
              <a:t>and information channels in democratic societies</a:t>
            </a:r>
            <a:endParaRPr lang="sl-SI" sz="3200" dirty="0" smtClean="0"/>
          </a:p>
          <a:p>
            <a:r>
              <a:rPr lang="en-US" sz="3200" dirty="0" smtClean="0"/>
              <a:t>A society that is media and information literate fosters the development of free,</a:t>
            </a:r>
            <a:r>
              <a:rPr lang="sl-SI" sz="3200" dirty="0" smtClean="0"/>
              <a:t> </a:t>
            </a:r>
            <a:r>
              <a:rPr lang="en-US" sz="3200" dirty="0" smtClean="0"/>
              <a:t>independent and pluralistic media and open information systems.</a:t>
            </a:r>
            <a:endParaRPr lang="sl-SI" sz="3200"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5</a:t>
            </a:fld>
            <a:endParaRPr lang="sl-SI"/>
          </a:p>
        </p:txBody>
      </p:sp>
    </p:spTree>
    <p:extLst>
      <p:ext uri="{BB962C8B-B14F-4D97-AF65-F5344CB8AC3E}">
        <p14:creationId xmlns:p14="http://schemas.microsoft.com/office/powerpoint/2010/main" val="3419557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Little</a:t>
            </a:r>
            <a:r>
              <a:rPr lang="sl-SI" b="1" dirty="0" smtClean="0"/>
              <a:t> </a:t>
            </a:r>
            <a:r>
              <a:rPr lang="sl-SI" b="1" dirty="0" err="1" smtClean="0"/>
              <a:t>survey</a:t>
            </a:r>
            <a:r>
              <a:rPr lang="sl-SI" b="1" dirty="0" smtClean="0"/>
              <a:t> 1</a:t>
            </a:r>
            <a:endParaRPr lang="sl-SI" b="1" dirty="0"/>
          </a:p>
        </p:txBody>
      </p:sp>
      <p:pic>
        <p:nvPicPr>
          <p:cNvPr id="4" name="Označba mest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525" y="1828165"/>
            <a:ext cx="4070350" cy="4070350"/>
          </a:xfrm>
        </p:spPr>
      </p:pic>
      <p:sp>
        <p:nvSpPr>
          <p:cNvPr id="5" name="Pravokotnik 4"/>
          <p:cNvSpPr/>
          <p:nvPr/>
        </p:nvSpPr>
        <p:spPr>
          <a:xfrm>
            <a:off x="4655269" y="2862369"/>
            <a:ext cx="3808012" cy="954107"/>
          </a:xfrm>
          <a:prstGeom prst="rect">
            <a:avLst/>
          </a:prstGeom>
        </p:spPr>
        <p:txBody>
          <a:bodyPr wrap="square">
            <a:spAutoFit/>
          </a:bodyPr>
          <a:lstStyle/>
          <a:p>
            <a:r>
              <a:rPr lang="sl-SI" sz="2800" b="1" dirty="0"/>
              <a:t>https://www.menti.com/7fmmuncatc</a:t>
            </a:r>
          </a:p>
        </p:txBody>
      </p:sp>
      <p:sp>
        <p:nvSpPr>
          <p:cNvPr id="3" name="Označba mesta številke diapozitiva 2"/>
          <p:cNvSpPr>
            <a:spLocks noGrp="1"/>
          </p:cNvSpPr>
          <p:nvPr>
            <p:ph type="sldNum" sz="quarter" idx="12"/>
          </p:nvPr>
        </p:nvSpPr>
        <p:spPr/>
        <p:txBody>
          <a:bodyPr/>
          <a:lstStyle/>
          <a:p>
            <a:fld id="{EA2D3649-3254-4F33-AA81-EE7C38AB4A98}" type="slidenum">
              <a:rPr lang="sl-SI" smtClean="0"/>
              <a:t>6</a:t>
            </a:fld>
            <a:endParaRPr lang="sl-SI"/>
          </a:p>
        </p:txBody>
      </p:sp>
    </p:spTree>
    <p:extLst>
      <p:ext uri="{BB962C8B-B14F-4D97-AF65-F5344CB8AC3E}">
        <p14:creationId xmlns:p14="http://schemas.microsoft.com/office/powerpoint/2010/main" val="3045980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sl-SI" b="1" dirty="0" smtClean="0"/>
              <a:t>How to </a:t>
            </a:r>
            <a:r>
              <a:rPr lang="sl-SI" b="1" dirty="0" err="1" smtClean="0"/>
              <a:t>defend</a:t>
            </a:r>
            <a:r>
              <a:rPr lang="sl-SI" b="1" dirty="0" smtClean="0"/>
              <a:t> </a:t>
            </a:r>
            <a:r>
              <a:rPr lang="sl-SI" b="1" dirty="0" err="1" smtClean="0"/>
              <a:t>against</a:t>
            </a:r>
            <a:r>
              <a:rPr lang="sl-SI" b="1" dirty="0" smtClean="0"/>
              <a:t> </a:t>
            </a:r>
            <a:r>
              <a:rPr lang="sl-SI" b="1" dirty="0" err="1" smtClean="0"/>
              <a:t>fake</a:t>
            </a:r>
            <a:r>
              <a:rPr lang="sl-SI" b="1" dirty="0" smtClean="0"/>
              <a:t> </a:t>
            </a:r>
            <a:r>
              <a:rPr lang="sl-SI" b="1" dirty="0" err="1" smtClean="0"/>
              <a:t>news</a:t>
            </a:r>
            <a:endParaRPr lang="sl-SI" b="1" dirty="0"/>
          </a:p>
        </p:txBody>
      </p:sp>
      <p:sp>
        <p:nvSpPr>
          <p:cNvPr id="3" name="Podnaslov 2"/>
          <p:cNvSpPr>
            <a:spLocks noGrp="1"/>
          </p:cNvSpPr>
          <p:nvPr>
            <p:ph type="subTitle" idx="1"/>
          </p:nvPr>
        </p:nvSpPr>
        <p:spPr/>
        <p:txBody>
          <a:bodyPr/>
          <a:lstStyle/>
          <a:p>
            <a:r>
              <a:rPr lang="sl-SI" smtClean="0"/>
              <a:t>SINTEF, NTNU 2019</a:t>
            </a:r>
            <a:endParaRPr lang="sl-SI" dirty="0"/>
          </a:p>
        </p:txBody>
      </p:sp>
      <p:pic>
        <p:nvPicPr>
          <p:cNvPr id="5" name="Slika 4"/>
          <p:cNvPicPr>
            <a:picLocks noChangeAspect="1"/>
          </p:cNvPicPr>
          <p:nvPr/>
        </p:nvPicPr>
        <p:blipFill>
          <a:blip r:embed="rId2"/>
          <a:stretch>
            <a:fillRect/>
          </a:stretch>
        </p:blipFill>
        <p:spPr>
          <a:xfrm>
            <a:off x="295267" y="4446922"/>
            <a:ext cx="2447933" cy="820184"/>
          </a:xfrm>
          <a:prstGeom prst="rect">
            <a:avLst/>
          </a:prstGeom>
        </p:spPr>
      </p:pic>
      <p:pic>
        <p:nvPicPr>
          <p:cNvPr id="6" name="Slika 5"/>
          <p:cNvPicPr>
            <a:picLocks noChangeAspect="1"/>
          </p:cNvPicPr>
          <p:nvPr/>
        </p:nvPicPr>
        <p:blipFill>
          <a:blip r:embed="rId3"/>
          <a:stretch>
            <a:fillRect/>
          </a:stretch>
        </p:blipFill>
        <p:spPr>
          <a:xfrm>
            <a:off x="6802946" y="4318002"/>
            <a:ext cx="1965133" cy="949104"/>
          </a:xfrm>
          <a:prstGeom prst="rect">
            <a:avLst/>
          </a:prstGeom>
        </p:spPr>
      </p:pic>
    </p:spTree>
    <p:extLst>
      <p:ext uri="{BB962C8B-B14F-4D97-AF65-F5344CB8AC3E}">
        <p14:creationId xmlns:p14="http://schemas.microsoft.com/office/powerpoint/2010/main" val="390878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Fake</a:t>
            </a:r>
            <a:r>
              <a:rPr lang="sl-SI" b="1" dirty="0" smtClean="0"/>
              <a:t> </a:t>
            </a:r>
            <a:r>
              <a:rPr lang="sl-SI" b="1" dirty="0" err="1" smtClean="0"/>
              <a:t>news</a:t>
            </a:r>
            <a:r>
              <a:rPr lang="sl-SI" b="1" dirty="0" smtClean="0"/>
              <a:t> </a:t>
            </a:r>
            <a:r>
              <a:rPr lang="sl-SI" b="1" dirty="0" err="1" smtClean="0"/>
              <a:t>Literacy</a:t>
            </a:r>
            <a:r>
              <a:rPr lang="sl-SI" b="1" dirty="0" smtClean="0"/>
              <a:t>?</a:t>
            </a:r>
            <a:endParaRPr lang="sl-SI" b="1" dirty="0"/>
          </a:p>
        </p:txBody>
      </p:sp>
      <p:pic>
        <p:nvPicPr>
          <p:cNvPr id="4" name="7uflK6MbGDo"/>
          <p:cNvPicPr>
            <a:picLocks noGrp="1" noRot="1" noChangeAspect="1"/>
          </p:cNvPicPr>
          <p:nvPr>
            <p:ph idx="1"/>
            <a:videoFile r:link="rId1"/>
          </p:nvPr>
        </p:nvPicPr>
        <p:blipFill>
          <a:blip r:embed="rId3"/>
          <a:stretch>
            <a:fillRect/>
          </a:stretch>
        </p:blipFill>
        <p:spPr>
          <a:xfrm>
            <a:off x="-20320" y="1605280"/>
            <a:ext cx="9164320" cy="5154930"/>
          </a:xfrm>
        </p:spPr>
      </p:pic>
      <p:sp>
        <p:nvSpPr>
          <p:cNvPr id="3" name="Označba mesta številke diapozitiva 2"/>
          <p:cNvSpPr>
            <a:spLocks noGrp="1"/>
          </p:cNvSpPr>
          <p:nvPr>
            <p:ph type="sldNum" sz="quarter" idx="12"/>
          </p:nvPr>
        </p:nvSpPr>
        <p:spPr/>
        <p:txBody>
          <a:bodyPr/>
          <a:lstStyle/>
          <a:p>
            <a:fld id="{EA2D3649-3254-4F33-AA81-EE7C38AB4A98}" type="slidenum">
              <a:rPr lang="sl-SI" smtClean="0"/>
              <a:t>8</a:t>
            </a:fld>
            <a:endParaRPr lang="sl-SI"/>
          </a:p>
        </p:txBody>
      </p:sp>
    </p:spTree>
    <p:extLst>
      <p:ext uri="{BB962C8B-B14F-4D97-AF65-F5344CB8AC3E}">
        <p14:creationId xmlns:p14="http://schemas.microsoft.com/office/powerpoint/2010/main" val="36109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err="1" smtClean="0"/>
              <a:t>Who</a:t>
            </a:r>
            <a:r>
              <a:rPr lang="sl-SI" b="1" dirty="0" smtClean="0"/>
              <a:t> is </a:t>
            </a:r>
            <a:r>
              <a:rPr lang="sl-SI" b="1" dirty="0" err="1" smtClean="0"/>
              <a:t>spreading</a:t>
            </a:r>
            <a:r>
              <a:rPr lang="sl-SI" b="1" dirty="0" smtClean="0"/>
              <a:t> </a:t>
            </a:r>
            <a:r>
              <a:rPr lang="sl-SI" b="1" dirty="0" err="1" smtClean="0"/>
              <a:t>fake</a:t>
            </a:r>
            <a:r>
              <a:rPr lang="sl-SI" b="1" dirty="0" smtClean="0"/>
              <a:t> </a:t>
            </a:r>
            <a:r>
              <a:rPr lang="sl-SI" b="1" dirty="0" err="1" smtClean="0"/>
              <a:t>news</a:t>
            </a:r>
            <a:r>
              <a:rPr lang="sl-SI" b="1" dirty="0" smtClean="0"/>
              <a:t>?</a:t>
            </a:r>
            <a:endParaRPr lang="sl-SI" b="1" dirty="0"/>
          </a:p>
        </p:txBody>
      </p:sp>
      <p:sp>
        <p:nvSpPr>
          <p:cNvPr id="3" name="Označba mesta vsebine 2"/>
          <p:cNvSpPr>
            <a:spLocks noGrp="1"/>
          </p:cNvSpPr>
          <p:nvPr>
            <p:ph idx="1"/>
          </p:nvPr>
        </p:nvSpPr>
        <p:spPr/>
        <p:txBody>
          <a:bodyPr/>
          <a:lstStyle/>
          <a:p>
            <a:pPr marL="0" indent="0">
              <a:buNone/>
            </a:pPr>
            <a:r>
              <a:rPr lang="en-US" sz="3600" dirty="0" smtClean="0"/>
              <a:t>“Misinformation is spread by anyone who can achieve something by doing it</a:t>
            </a:r>
            <a:r>
              <a:rPr lang="sl-SI" sz="3600" dirty="0" smtClean="0"/>
              <a:t>.</a:t>
            </a:r>
            <a:r>
              <a:rPr lang="en-US" sz="3600" dirty="0" smtClean="0"/>
              <a:t>” </a:t>
            </a:r>
            <a:endParaRPr lang="sl-SI" sz="3600" dirty="0" smtClean="0"/>
          </a:p>
          <a:p>
            <a:pPr marL="0" indent="0">
              <a:buNone/>
            </a:pPr>
            <a:r>
              <a:rPr lang="en-US" dirty="0" smtClean="0"/>
              <a:t>Associate Professor Melanie </a:t>
            </a:r>
            <a:r>
              <a:rPr lang="en-US" dirty="0" err="1" smtClean="0"/>
              <a:t>Magin</a:t>
            </a:r>
            <a:r>
              <a:rPr lang="en-US" dirty="0" smtClean="0"/>
              <a:t> </a:t>
            </a:r>
            <a:endParaRPr lang="sl-SI" dirty="0"/>
          </a:p>
        </p:txBody>
      </p:sp>
      <p:sp>
        <p:nvSpPr>
          <p:cNvPr id="4" name="Označba mesta številke diapozitiva 3"/>
          <p:cNvSpPr>
            <a:spLocks noGrp="1"/>
          </p:cNvSpPr>
          <p:nvPr>
            <p:ph type="sldNum" sz="quarter" idx="12"/>
          </p:nvPr>
        </p:nvSpPr>
        <p:spPr/>
        <p:txBody>
          <a:bodyPr/>
          <a:lstStyle/>
          <a:p>
            <a:fld id="{EA2D3649-3254-4F33-AA81-EE7C38AB4A98}" type="slidenum">
              <a:rPr lang="sl-SI" smtClean="0"/>
              <a:t>9</a:t>
            </a:fld>
            <a:endParaRPr lang="sl-SI"/>
          </a:p>
        </p:txBody>
      </p:sp>
    </p:spTree>
    <p:extLst>
      <p:ext uri="{BB962C8B-B14F-4D97-AF65-F5344CB8AC3E}">
        <p14:creationId xmlns:p14="http://schemas.microsoft.com/office/powerpoint/2010/main" val="1579369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ed pare">
  <a:themeElements>
    <a:clrScheme name="Sled pare">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Sled pa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ed pa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Sled pare</Template>
  <TotalTime>990</TotalTime>
  <Words>775</Words>
  <Application>Microsoft Office PowerPoint</Application>
  <PresentationFormat>Diaprojekcija na zaslonu (4:3)</PresentationFormat>
  <Paragraphs>175</Paragraphs>
  <Slides>25</Slides>
  <Notes>0</Notes>
  <HiddenSlides>0</HiddenSlides>
  <MMClips>1</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25</vt:i4>
      </vt:variant>
    </vt:vector>
  </HeadingPairs>
  <TitlesOfParts>
    <vt:vector size="30" baseType="lpstr">
      <vt:lpstr>Arial</vt:lpstr>
      <vt:lpstr>Calibri</vt:lpstr>
      <vt:lpstr>Century Gothic</vt:lpstr>
      <vt:lpstr>Times New Roman</vt:lpstr>
      <vt:lpstr>Sled pare</vt:lpstr>
      <vt:lpstr>Media and Information Literacy</vt:lpstr>
      <vt:lpstr>Key Outcomes/Elements of Media and Information Literacy</vt:lpstr>
      <vt:lpstr>Literacies, literacies …</vt:lpstr>
      <vt:lpstr>The Ecology of MIL: Notions of MIL</vt:lpstr>
      <vt:lpstr>Benefits</vt:lpstr>
      <vt:lpstr>Little survey 1</vt:lpstr>
      <vt:lpstr>How to defend against fake news</vt:lpstr>
      <vt:lpstr>Fake news Literacy?</vt:lpstr>
      <vt:lpstr>Who is spreading fake news?</vt:lpstr>
      <vt:lpstr>Little survey 2</vt:lpstr>
      <vt:lpstr>Elderly struggle the most </vt:lpstr>
      <vt:lpstr>Little survey 3</vt:lpstr>
      <vt:lpstr>Facts don’t change minds much </vt:lpstr>
      <vt:lpstr>Facts don’t change minds much 2 </vt:lpstr>
      <vt:lpstr>Little survey 4</vt:lpstr>
      <vt:lpstr>What is populism? </vt:lpstr>
      <vt:lpstr>Little survey 5</vt:lpstr>
      <vt:lpstr>Populist effect exaggerated</vt:lpstr>
      <vt:lpstr>Tips to counteract misinformation </vt:lpstr>
      <vt:lpstr>Little survey 6</vt:lpstr>
      <vt:lpstr>Tips to counteract misinformation 2 </vt:lpstr>
      <vt:lpstr>Little survey 7</vt:lpstr>
      <vt:lpstr>Tips to counteract misinformation 3 </vt:lpstr>
      <vt:lpstr>Little survey 8</vt:lpstr>
      <vt:lpstr>PowerPointova predstavitev</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and Information Literacy</dc:title>
  <dc:creator>Uporabnik</dc:creator>
  <cp:lastModifiedBy>Uporabnik</cp:lastModifiedBy>
  <cp:revision>23</cp:revision>
  <dcterms:created xsi:type="dcterms:W3CDTF">2020-02-04T08:57:42Z</dcterms:created>
  <dcterms:modified xsi:type="dcterms:W3CDTF">2020-02-06T13:22:08Z</dcterms:modified>
</cp:coreProperties>
</file>