
<file path=[Content_Types].xml><?xml version="1.0" encoding="utf-8"?>
<Types xmlns="http://schemas.openxmlformats.org/package/2006/content-types">
  <Default Extension="e0387d336f53f7a660e59eaea24a9b3a" ContentType="image/png"/>
  <Default Extension="7e74d88308909b29147e50cc36c945d7" ContentType="image/png"/>
  <Default Extension="70c7ff9ce77a87d99b57d07c20cd916f" ContentType="image/png"/>
  <Default Extension="da4ecc0fcddcca31a342b8f05d83a351" ContentType="image/png"/>
  <Default Extension="jpeg" ContentType="image/jpeg"/>
  <Default Extension="rels" ContentType="application/vnd.openxmlformats-package.relationships+xml"/>
  <Default Extension="xml" ContentType="application/xml"/>
  <Default Extension="909d727ed41b443c051d20373b7c56af" ContentType="image/png"/>
  <Default Extension="5ca5be83dd780e8b76465ad9aaa797f4" ContentType="image/png"/>
  <Default Extension="2db7d69cce2df13b7bc8eba2c130450e" ContentType="image/png"/>
  <Default Extension="10b4900d84a228e971d92b16827b90e4" ContentType="image/png"/>
  <Default Extension="5b9f20b74ad1a823dd04c1ff3df0ebed" ContentType="image/png"/>
  <Default Extension="5bd88d4e916949e023c8a3a2ab39249c" ContentType="image/png"/>
  <Default Extension="d1b9bfa4b8fa2b3445aaf780098be140" ContentType="image/png"/>
  <Default Extension="3065184bc2890916a0ed58cef6899dae" ContentType="image/png"/>
  <Default Extension="7e78b520440ecb4779f500468a49071e" ContentType="image/png"/>
  <Default Extension="9052c840dbd4442d42b788f80ffe6f96" ContentType="image/png"/>
  <Default Extension="jpg" ContentType="image/jpeg"/>
  <Default Extension="d02d2fdc0fc5fe022033cfb94ceb3871" ContentType="image/png"/>
  <Default Extension="27ce2fc891512a7233438e7aeba23cb8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1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36"/>
  </p:notesMasterIdLst>
  <p:sldIdLst>
    <p:sldId id="256" r:id="rId2"/>
    <p:sldId id="29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6" r:id="rId13"/>
    <p:sldId id="267" r:id="rId14"/>
    <p:sldId id="268" r:id="rId15"/>
    <p:sldId id="273" r:id="rId16"/>
    <p:sldId id="269" r:id="rId17"/>
    <p:sldId id="270" r:id="rId18"/>
    <p:sldId id="271" r:id="rId19"/>
    <p:sldId id="275" r:id="rId20"/>
    <p:sldId id="291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2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nekdo\Desktop\Izmenjava%20Francija%202020\Country%20comparison%20Survey%20France%202020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C:\Users\nekdo\Desktop\Izmenjava%20Francija%202020\Country%20comparison%20Survey%20France%202020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C:\Users\nekdo\Desktop\Izmenjava%20Francija%202020\Country%20comparison%20Survey%20France%202020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C:\Users\nekdo\Desktop\Izmenjava%20Francija%202020\Country%20comparison%20Survey%20France%202020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C:\Users\nekdo\Desktop\Izmenjava%20Francija%202020\Country%20comparison%20Survey%20France%202020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nekdo\Desktop\Izmenjava%20Francija%202020\Country%20comparison%20Survey%20France%202020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nekdo\Desktop\Izmenjava%20Francija%202020\Country%20comparison%20Survey%20France%2020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nekdo\Desktop\Izmenjava%20Francija%202020\Country%20comparison%20Survey%20France%202020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nekdo\Desktop\Izmenjava%20Francija%202020\Country%20comparison%20Survey%20France%202020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kdo\Desktop\Izmenjava%20Francija%202020\Country%20comparison%20Survey%20France%20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nekdo\Desktop\Izmenjava%20Francija%202020\Country%20comparison%20Survey%20France%202020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C:\Users\nekdo\Desktop\Izmenjava%20Francija%202020\Country%20comparison%20Survey%20France%202020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C:\Users\nekdo\Desktop\Izmenjava%20Francija%202020\Country%20comparison%20Survey%20France%20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169110420965397E-2"/>
          <c:y val="2.685546875E-2"/>
          <c:w val="0.9477968804427348"/>
          <c:h val="0.8606606791338582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List1!$A$3</c:f>
              <c:strCache>
                <c:ptCount val="1"/>
                <c:pt idx="0">
                  <c:v>newspapers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List1!$B$1:$H$2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List1!$B$3:$H$3</c:f>
              <c:numCache>
                <c:formatCode>0%</c:formatCode>
                <c:ptCount val="7"/>
                <c:pt idx="0">
                  <c:v>0.14000000000000001</c:v>
                </c:pt>
                <c:pt idx="1">
                  <c:v>0.03</c:v>
                </c:pt>
                <c:pt idx="2">
                  <c:v>0.11</c:v>
                </c:pt>
                <c:pt idx="3">
                  <c:v>0.06</c:v>
                </c:pt>
                <c:pt idx="4">
                  <c:v>0.06</c:v>
                </c:pt>
                <c:pt idx="5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DD-41BC-BF3A-012219629F28}"/>
            </c:ext>
          </c:extLst>
        </c:ser>
        <c:ser>
          <c:idx val="1"/>
          <c:order val="1"/>
          <c:tx>
            <c:strRef>
              <c:f>List1!$A$4</c:f>
              <c:strCache>
                <c:ptCount val="1"/>
                <c:pt idx="0">
                  <c:v>TV channels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List1!$B$1:$H$2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List1!$B$4:$H$4</c:f>
              <c:numCache>
                <c:formatCode>0%</c:formatCode>
                <c:ptCount val="7"/>
                <c:pt idx="0">
                  <c:v>0.14000000000000001</c:v>
                </c:pt>
                <c:pt idx="1">
                  <c:v>0.31</c:v>
                </c:pt>
                <c:pt idx="2">
                  <c:v>0.28999999999999998</c:v>
                </c:pt>
                <c:pt idx="3">
                  <c:v>0.24</c:v>
                </c:pt>
                <c:pt idx="4">
                  <c:v>0.22</c:v>
                </c:pt>
                <c:pt idx="5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DD-41BC-BF3A-012219629F28}"/>
            </c:ext>
          </c:extLst>
        </c:ser>
        <c:ser>
          <c:idx val="2"/>
          <c:order val="2"/>
          <c:tx>
            <c:strRef>
              <c:f>List1!$A$5</c:f>
              <c:strCache>
                <c:ptCount val="1"/>
                <c:pt idx="0">
                  <c:v>social media/networks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List1!$B$1:$H$2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List1!$B$5:$H$5</c:f>
              <c:numCache>
                <c:formatCode>0%</c:formatCode>
                <c:ptCount val="7"/>
                <c:pt idx="0">
                  <c:v>0.39</c:v>
                </c:pt>
                <c:pt idx="1">
                  <c:v>0.47</c:v>
                </c:pt>
                <c:pt idx="2">
                  <c:v>0.26</c:v>
                </c:pt>
                <c:pt idx="3">
                  <c:v>0.37</c:v>
                </c:pt>
                <c:pt idx="4">
                  <c:v>0.38</c:v>
                </c:pt>
                <c:pt idx="5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DD-41BC-BF3A-012219629F28}"/>
            </c:ext>
          </c:extLst>
        </c:ser>
        <c:ser>
          <c:idx val="3"/>
          <c:order val="3"/>
          <c:tx>
            <c:strRef>
              <c:f>List1!$A$6</c:f>
              <c:strCache>
                <c:ptCount val="1"/>
                <c:pt idx="0">
                  <c:v>radio stations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List1!$B$1:$H$2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List1!$B$6:$H$6</c:f>
              <c:numCache>
                <c:formatCode>0%</c:formatCode>
                <c:ptCount val="7"/>
                <c:pt idx="0">
                  <c:v>0.17</c:v>
                </c:pt>
                <c:pt idx="1">
                  <c:v>0</c:v>
                </c:pt>
                <c:pt idx="2">
                  <c:v>0.17</c:v>
                </c:pt>
                <c:pt idx="3">
                  <c:v>0.14000000000000001</c:v>
                </c:pt>
                <c:pt idx="4">
                  <c:v>0.13</c:v>
                </c:pt>
                <c:pt idx="5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DD-41BC-BF3A-012219629F28}"/>
            </c:ext>
          </c:extLst>
        </c:ser>
        <c:ser>
          <c:idx val="4"/>
          <c:order val="4"/>
          <c:tx>
            <c:strRef>
              <c:f>List1!$A$7</c:f>
              <c:strCache>
                <c:ptCount val="1"/>
                <c:pt idx="0">
                  <c:v>news portals on the internet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List1!$B$1:$H$2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List1!$B$7:$H$7</c:f>
              <c:numCache>
                <c:formatCode>0%</c:formatCode>
                <c:ptCount val="7"/>
                <c:pt idx="0">
                  <c:v>0.17</c:v>
                </c:pt>
                <c:pt idx="1">
                  <c:v>0.19</c:v>
                </c:pt>
                <c:pt idx="2">
                  <c:v>0.17</c:v>
                </c:pt>
                <c:pt idx="3">
                  <c:v>0.2</c:v>
                </c:pt>
                <c:pt idx="4">
                  <c:v>0.21</c:v>
                </c:pt>
                <c:pt idx="5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DD-41BC-BF3A-012219629F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19132335"/>
        <c:axId val="2019131919"/>
      </c:barChart>
      <c:catAx>
        <c:axId val="20191323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19131919"/>
        <c:crosses val="autoZero"/>
        <c:auto val="1"/>
        <c:lblAlgn val="ctr"/>
        <c:lblOffset val="100"/>
        <c:noMultiLvlLbl val="0"/>
      </c:catAx>
      <c:valAx>
        <c:axId val="20191319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19132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List1!$A$68</c:f>
              <c:strCache>
                <c:ptCount val="1"/>
                <c:pt idx="0">
                  <c:v>1 Yes.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List1!$B$67:$H$67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List1!$B$68:$H$68</c:f>
              <c:numCache>
                <c:formatCode>0%</c:formatCode>
                <c:ptCount val="7"/>
                <c:pt idx="0">
                  <c:v>0.08</c:v>
                </c:pt>
                <c:pt idx="1">
                  <c:v>0.09</c:v>
                </c:pt>
                <c:pt idx="2">
                  <c:v>0.08</c:v>
                </c:pt>
                <c:pt idx="3">
                  <c:v>0.02</c:v>
                </c:pt>
                <c:pt idx="4">
                  <c:v>0.15</c:v>
                </c:pt>
                <c:pt idx="5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F9-4E25-A0AC-052B30CFAB64}"/>
            </c:ext>
          </c:extLst>
        </c:ser>
        <c:ser>
          <c:idx val="1"/>
          <c:order val="1"/>
          <c:tx>
            <c:strRef>
              <c:f>List1!$A$69</c:f>
              <c:strCache>
                <c:ptCount val="1"/>
                <c:pt idx="0">
                  <c:v>2 Yes, but I didn't know it was fake.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List1!$B$67:$H$67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List1!$B$69:$H$69</c:f>
              <c:numCache>
                <c:formatCode>0%</c:formatCode>
                <c:ptCount val="7"/>
                <c:pt idx="0">
                  <c:v>0.13</c:v>
                </c:pt>
                <c:pt idx="1">
                  <c:v>0.38</c:v>
                </c:pt>
                <c:pt idx="2">
                  <c:v>0.08</c:v>
                </c:pt>
                <c:pt idx="3">
                  <c:v>0.14000000000000001</c:v>
                </c:pt>
                <c:pt idx="4">
                  <c:v>0.3</c:v>
                </c:pt>
                <c:pt idx="5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F9-4E25-A0AC-052B30CFAB64}"/>
            </c:ext>
          </c:extLst>
        </c:ser>
        <c:ser>
          <c:idx val="2"/>
          <c:order val="2"/>
          <c:tx>
            <c:strRef>
              <c:f>List1!$A$70</c:f>
              <c:strCache>
                <c:ptCount val="1"/>
                <c:pt idx="0">
                  <c:v>3 No.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List1!$B$67:$H$67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List1!$B$70:$H$70</c:f>
              <c:numCache>
                <c:formatCode>0%</c:formatCode>
                <c:ptCount val="7"/>
                <c:pt idx="0">
                  <c:v>0.79</c:v>
                </c:pt>
                <c:pt idx="1">
                  <c:v>0.53</c:v>
                </c:pt>
                <c:pt idx="2">
                  <c:v>0.85</c:v>
                </c:pt>
                <c:pt idx="3">
                  <c:v>0.84</c:v>
                </c:pt>
                <c:pt idx="4">
                  <c:v>0.55000000000000004</c:v>
                </c:pt>
                <c:pt idx="5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F9-4E25-A0AC-052B30CFAB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83594735"/>
        <c:axId val="1883600559"/>
        <c:axId val="0"/>
      </c:bar3DChart>
      <c:catAx>
        <c:axId val="1883594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883600559"/>
        <c:crosses val="autoZero"/>
        <c:auto val="1"/>
        <c:lblAlgn val="ctr"/>
        <c:lblOffset val="100"/>
        <c:noMultiLvlLbl val="0"/>
      </c:catAx>
      <c:valAx>
        <c:axId val="1883600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8835947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List1!$A$74</c:f>
              <c:strCache>
                <c:ptCount val="1"/>
                <c:pt idx="0">
                  <c:v>1 Male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cat>
            <c:strRef>
              <c:f>List1!$B$73:$G$73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List1!$B$74:$G$74</c:f>
              <c:numCache>
                <c:formatCode>0%</c:formatCode>
                <c:ptCount val="6"/>
                <c:pt idx="0">
                  <c:v>0.54</c:v>
                </c:pt>
                <c:pt idx="1">
                  <c:v>0.42</c:v>
                </c:pt>
                <c:pt idx="2">
                  <c:v>0.17</c:v>
                </c:pt>
                <c:pt idx="3">
                  <c:v>0.16</c:v>
                </c:pt>
                <c:pt idx="4">
                  <c:v>0.68</c:v>
                </c:pt>
                <c:pt idx="5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BF-4EFC-B0FA-1257AA9D58E4}"/>
            </c:ext>
          </c:extLst>
        </c:ser>
        <c:ser>
          <c:idx val="1"/>
          <c:order val="1"/>
          <c:tx>
            <c:strRef>
              <c:f>List1!$A$75</c:f>
              <c:strCache>
                <c:ptCount val="1"/>
                <c:pt idx="0">
                  <c:v>2 Female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List1!$B$73:$G$73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List1!$B$75:$G$75</c:f>
              <c:numCache>
                <c:formatCode>0%</c:formatCode>
                <c:ptCount val="6"/>
                <c:pt idx="0">
                  <c:v>0.42</c:v>
                </c:pt>
                <c:pt idx="1">
                  <c:v>0.57999999999999996</c:v>
                </c:pt>
                <c:pt idx="2">
                  <c:v>0.75</c:v>
                </c:pt>
                <c:pt idx="3">
                  <c:v>0.84</c:v>
                </c:pt>
                <c:pt idx="4">
                  <c:v>0.28000000000000003</c:v>
                </c:pt>
                <c:pt idx="5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BF-4EFC-B0FA-1257AA9D58E4}"/>
            </c:ext>
          </c:extLst>
        </c:ser>
        <c:ser>
          <c:idx val="2"/>
          <c:order val="2"/>
          <c:tx>
            <c:strRef>
              <c:f>List1!$A$76</c:f>
              <c:strCache>
                <c:ptCount val="1"/>
                <c:pt idx="0">
                  <c:v>3 Other: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List1!$B$73:$G$73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List1!$B$76:$G$76</c:f>
              <c:numCache>
                <c:formatCode>0%</c:formatCode>
                <c:ptCount val="6"/>
                <c:pt idx="0">
                  <c:v>0.04</c:v>
                </c:pt>
                <c:pt idx="1">
                  <c:v>0</c:v>
                </c:pt>
                <c:pt idx="2">
                  <c:v>0.08</c:v>
                </c:pt>
                <c:pt idx="3">
                  <c:v>0</c:v>
                </c:pt>
                <c:pt idx="4">
                  <c:v>0.04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BF-4EFC-B0FA-1257AA9D58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5269007"/>
        <c:axId val="165265679"/>
        <c:axId val="49672143"/>
      </c:bar3DChart>
      <c:catAx>
        <c:axId val="165269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65265679"/>
        <c:crosses val="autoZero"/>
        <c:auto val="1"/>
        <c:lblAlgn val="ctr"/>
        <c:lblOffset val="100"/>
        <c:noMultiLvlLbl val="0"/>
      </c:catAx>
      <c:valAx>
        <c:axId val="165265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65269007"/>
        <c:crosses val="autoZero"/>
        <c:crossBetween val="between"/>
      </c:valAx>
      <c:serAx>
        <c:axId val="49672143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65265679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List1!$A$80</c:f>
              <c:strCache>
                <c:ptCount val="1"/>
                <c:pt idx="0">
                  <c:v>1 up to 16 years of 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List1!$B$79:$H$79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List1!$B$80:$H$80</c:f>
              <c:numCache>
                <c:formatCode>0%</c:formatCode>
                <c:ptCount val="7"/>
                <c:pt idx="0">
                  <c:v>0.91</c:v>
                </c:pt>
                <c:pt idx="1">
                  <c:v>0.74</c:v>
                </c:pt>
                <c:pt idx="2">
                  <c:v>0.42</c:v>
                </c:pt>
                <c:pt idx="3">
                  <c:v>0.38</c:v>
                </c:pt>
                <c:pt idx="4">
                  <c:v>0.33</c:v>
                </c:pt>
                <c:pt idx="5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2-443C-875E-E371D61B9CFA}"/>
            </c:ext>
          </c:extLst>
        </c:ser>
        <c:ser>
          <c:idx val="1"/>
          <c:order val="1"/>
          <c:tx>
            <c:strRef>
              <c:f>List1!$A$81</c:f>
              <c:strCache>
                <c:ptCount val="1"/>
                <c:pt idx="0">
                  <c:v>2 17- 20 years of 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List1!$B$79:$H$79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List1!$B$81:$H$81</c:f>
              <c:numCache>
                <c:formatCode>0%</c:formatCode>
                <c:ptCount val="7"/>
                <c:pt idx="0">
                  <c:v>0.09</c:v>
                </c:pt>
                <c:pt idx="1">
                  <c:v>0.18</c:v>
                </c:pt>
                <c:pt idx="2">
                  <c:v>0.08</c:v>
                </c:pt>
                <c:pt idx="3">
                  <c:v>0.52</c:v>
                </c:pt>
                <c:pt idx="4">
                  <c:v>0.63</c:v>
                </c:pt>
                <c:pt idx="5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72-443C-875E-E371D61B9CFA}"/>
            </c:ext>
          </c:extLst>
        </c:ser>
        <c:ser>
          <c:idx val="2"/>
          <c:order val="2"/>
          <c:tx>
            <c:strRef>
              <c:f>List1!$A$82</c:f>
              <c:strCache>
                <c:ptCount val="1"/>
                <c:pt idx="0">
                  <c:v>3 21 - 40 years of 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List1!$B$79:$H$79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List1!$B$82:$H$82</c:f>
              <c:numCache>
                <c:formatCode>0%</c:formatCode>
                <c:ptCount val="7"/>
                <c:pt idx="0">
                  <c:v>0</c:v>
                </c:pt>
                <c:pt idx="1">
                  <c:v>0.03</c:v>
                </c:pt>
                <c:pt idx="2">
                  <c:v>0.25</c:v>
                </c:pt>
                <c:pt idx="3">
                  <c:v>0.09</c:v>
                </c:pt>
                <c:pt idx="4">
                  <c:v>0.01</c:v>
                </c:pt>
                <c:pt idx="5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72-443C-875E-E371D61B9CFA}"/>
            </c:ext>
          </c:extLst>
        </c:ser>
        <c:ser>
          <c:idx val="3"/>
          <c:order val="3"/>
          <c:tx>
            <c:strRef>
              <c:f>List1!$A$83</c:f>
              <c:strCache>
                <c:ptCount val="1"/>
                <c:pt idx="0">
                  <c:v>4 41 years of age or more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List1!$B$79:$H$79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List1!$B$83:$H$83</c:f>
              <c:numCache>
                <c:formatCode>0%</c:formatCode>
                <c:ptCount val="7"/>
                <c:pt idx="0">
                  <c:v>0</c:v>
                </c:pt>
                <c:pt idx="1">
                  <c:v>0.06</c:v>
                </c:pt>
                <c:pt idx="2">
                  <c:v>0.25</c:v>
                </c:pt>
                <c:pt idx="3">
                  <c:v>0.02</c:v>
                </c:pt>
                <c:pt idx="4">
                  <c:v>0.02</c:v>
                </c:pt>
                <c:pt idx="5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72-443C-875E-E371D61B9C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6624511"/>
        <c:axId val="176636159"/>
      </c:barChart>
      <c:catAx>
        <c:axId val="176624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76636159"/>
        <c:crosses val="autoZero"/>
        <c:auto val="1"/>
        <c:lblAlgn val="ctr"/>
        <c:lblOffset val="100"/>
        <c:noMultiLvlLbl val="0"/>
      </c:catAx>
      <c:valAx>
        <c:axId val="176636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76624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879351039973012E-2"/>
          <c:y val="3.2851990143932634E-2"/>
          <c:w val="0.95212064896002702"/>
          <c:h val="0.829547790121639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List1!$A$87</c:f>
              <c:strCache>
                <c:ptCount val="1"/>
                <c:pt idx="0">
                  <c:v>1 Pupil in the project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List1!$B$86:$H$86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List1!$B$87:$H$87</c:f>
              <c:numCache>
                <c:formatCode>0%</c:formatCode>
                <c:ptCount val="7"/>
                <c:pt idx="0">
                  <c:v>0.92</c:v>
                </c:pt>
                <c:pt idx="1">
                  <c:v>0.5</c:v>
                </c:pt>
                <c:pt idx="2">
                  <c:v>0.25</c:v>
                </c:pt>
                <c:pt idx="3">
                  <c:v>0.28999999999999998</c:v>
                </c:pt>
                <c:pt idx="4">
                  <c:v>0.48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74-475E-8FA3-5168CDEDB7A8}"/>
            </c:ext>
          </c:extLst>
        </c:ser>
        <c:ser>
          <c:idx val="1"/>
          <c:order val="1"/>
          <c:tx>
            <c:strRef>
              <c:f>List1!$A$88</c:f>
              <c:strCache>
                <c:ptCount val="1"/>
                <c:pt idx="0">
                  <c:v>2 Pupil not in the project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List1!$B$86:$H$86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List1!$B$88:$H$88</c:f>
              <c:numCache>
                <c:formatCode>0%</c:formatCode>
                <c:ptCount val="7"/>
                <c:pt idx="0">
                  <c:v>0</c:v>
                </c:pt>
                <c:pt idx="1">
                  <c:v>0.38</c:v>
                </c:pt>
                <c:pt idx="2">
                  <c:v>0.17</c:v>
                </c:pt>
                <c:pt idx="3">
                  <c:v>0.59</c:v>
                </c:pt>
                <c:pt idx="4">
                  <c:v>0.46</c:v>
                </c:pt>
                <c:pt idx="5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74-475E-8FA3-5168CDEDB7A8}"/>
            </c:ext>
          </c:extLst>
        </c:ser>
        <c:ser>
          <c:idx val="2"/>
          <c:order val="2"/>
          <c:tx>
            <c:strRef>
              <c:f>List1!$A$89</c:f>
              <c:strCache>
                <c:ptCount val="1"/>
                <c:pt idx="0">
                  <c:v>3 Teacher in the project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List1!$B$86:$H$86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List1!$B$89:$H$89</c:f>
              <c:numCache>
                <c:formatCode>0%</c:formatCode>
                <c:ptCount val="7"/>
                <c:pt idx="0">
                  <c:v>0.08</c:v>
                </c:pt>
                <c:pt idx="1">
                  <c:v>0.12</c:v>
                </c:pt>
                <c:pt idx="2">
                  <c:v>0.25</c:v>
                </c:pt>
                <c:pt idx="3">
                  <c:v>0.08</c:v>
                </c:pt>
                <c:pt idx="4">
                  <c:v>0.05</c:v>
                </c:pt>
                <c:pt idx="5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74-475E-8FA3-5168CDEDB7A8}"/>
            </c:ext>
          </c:extLst>
        </c:ser>
        <c:ser>
          <c:idx val="3"/>
          <c:order val="3"/>
          <c:tx>
            <c:strRef>
              <c:f>List1!$A$90</c:f>
              <c:strCache>
                <c:ptCount val="1"/>
                <c:pt idx="0">
                  <c:v>4 Teacher not in the project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List1!$B$86:$H$86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List1!$B$90:$H$90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0.33</c:v>
                </c:pt>
                <c:pt idx="3">
                  <c:v>0.05</c:v>
                </c:pt>
                <c:pt idx="4">
                  <c:v>0.01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74-475E-8FA3-5168CDEDB7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3599727"/>
        <c:axId val="1883595151"/>
      </c:barChart>
      <c:catAx>
        <c:axId val="188359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883595151"/>
        <c:crosses val="autoZero"/>
        <c:auto val="1"/>
        <c:lblAlgn val="ctr"/>
        <c:lblOffset val="100"/>
        <c:noMultiLvlLbl val="0"/>
      </c:catAx>
      <c:valAx>
        <c:axId val="18835951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88359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List1!$A$11</c:f>
              <c:strCache>
                <c:ptCount val="1"/>
                <c:pt idx="0">
                  <c:v>1 Never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List1!$B$9:$G$10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List1!$B$11:$G$11</c:f>
              <c:numCache>
                <c:formatCode>0%</c:formatCode>
                <c:ptCount val="6"/>
                <c:pt idx="0">
                  <c:v>0.08</c:v>
                </c:pt>
                <c:pt idx="1">
                  <c:v>0.12</c:v>
                </c:pt>
                <c:pt idx="2">
                  <c:v>0.23</c:v>
                </c:pt>
                <c:pt idx="3">
                  <c:v>0.11</c:v>
                </c:pt>
                <c:pt idx="4">
                  <c:v>0.17</c:v>
                </c:pt>
                <c:pt idx="5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11-4360-B2DD-4347111E7C85}"/>
            </c:ext>
          </c:extLst>
        </c:ser>
        <c:ser>
          <c:idx val="1"/>
          <c:order val="1"/>
          <c:tx>
            <c:strRef>
              <c:f>List1!$A$12</c:f>
              <c:strCache>
                <c:ptCount val="1"/>
                <c:pt idx="0">
                  <c:v>2 Once or twice a week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List1!$B$9:$G$10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List1!$B$12:$G$12</c:f>
              <c:numCache>
                <c:formatCode>0%</c:formatCode>
                <c:ptCount val="6"/>
                <c:pt idx="0">
                  <c:v>0.5</c:v>
                </c:pt>
                <c:pt idx="1">
                  <c:v>0.5</c:v>
                </c:pt>
                <c:pt idx="2">
                  <c:v>0.46</c:v>
                </c:pt>
                <c:pt idx="3">
                  <c:v>0.57999999999999996</c:v>
                </c:pt>
                <c:pt idx="4">
                  <c:v>0.44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11-4360-B2DD-4347111E7C85}"/>
            </c:ext>
          </c:extLst>
        </c:ser>
        <c:ser>
          <c:idx val="2"/>
          <c:order val="2"/>
          <c:tx>
            <c:strRef>
              <c:f>List1!$A$13</c:f>
              <c:strCache>
                <c:ptCount val="1"/>
                <c:pt idx="0">
                  <c:v>3 Daily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List1!$B$9:$G$10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List1!$B$13:$G$13</c:f>
              <c:numCache>
                <c:formatCode>0%</c:formatCode>
                <c:ptCount val="6"/>
                <c:pt idx="0">
                  <c:v>0.38</c:v>
                </c:pt>
                <c:pt idx="1">
                  <c:v>0.32</c:v>
                </c:pt>
                <c:pt idx="2">
                  <c:v>0.31</c:v>
                </c:pt>
                <c:pt idx="3">
                  <c:v>0.3</c:v>
                </c:pt>
                <c:pt idx="4">
                  <c:v>0.31</c:v>
                </c:pt>
                <c:pt idx="5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11-4360-B2DD-4347111E7C85}"/>
            </c:ext>
          </c:extLst>
        </c:ser>
        <c:ser>
          <c:idx val="3"/>
          <c:order val="3"/>
          <c:tx>
            <c:strRef>
              <c:f>List1!$A$14</c:f>
              <c:strCache>
                <c:ptCount val="1"/>
                <c:pt idx="0">
                  <c:v>4 Several times a day 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List1!$B$9:$G$10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List1!$B$14:$G$14</c:f>
              <c:numCache>
                <c:formatCode>0%</c:formatCode>
                <c:ptCount val="6"/>
                <c:pt idx="0">
                  <c:v>0.04</c:v>
                </c:pt>
                <c:pt idx="1">
                  <c:v>0.06</c:v>
                </c:pt>
                <c:pt idx="2">
                  <c:v>0</c:v>
                </c:pt>
                <c:pt idx="3">
                  <c:v>0.02</c:v>
                </c:pt>
                <c:pt idx="4">
                  <c:v>7.0000000000000007E-2</c:v>
                </c:pt>
                <c:pt idx="5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11-4360-B2DD-4347111E7C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339903"/>
        <c:axId val="39337407"/>
      </c:barChart>
      <c:catAx>
        <c:axId val="393399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9337407"/>
        <c:crosses val="autoZero"/>
        <c:auto val="1"/>
        <c:lblAlgn val="ctr"/>
        <c:lblOffset val="100"/>
        <c:noMultiLvlLbl val="0"/>
      </c:catAx>
      <c:valAx>
        <c:axId val="393374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93399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List1!$A$18</c:f>
              <c:strCache>
                <c:ptCount val="1"/>
                <c:pt idx="0">
                  <c:v>1 Daily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List1!$B$16:$H$17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List1!$B$18:$H$18</c:f>
              <c:numCache>
                <c:formatCode>0%</c:formatCode>
                <c:ptCount val="7"/>
                <c:pt idx="0">
                  <c:v>0.28999999999999998</c:v>
                </c:pt>
                <c:pt idx="1">
                  <c:v>0.44</c:v>
                </c:pt>
                <c:pt idx="2">
                  <c:v>0.38</c:v>
                </c:pt>
                <c:pt idx="3">
                  <c:v>0.33</c:v>
                </c:pt>
                <c:pt idx="4">
                  <c:v>0.37</c:v>
                </c:pt>
                <c:pt idx="5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93-4485-B631-11478D312C91}"/>
            </c:ext>
          </c:extLst>
        </c:ser>
        <c:ser>
          <c:idx val="1"/>
          <c:order val="1"/>
          <c:tx>
            <c:strRef>
              <c:f>List1!$A$19</c:f>
              <c:strCache>
                <c:ptCount val="1"/>
                <c:pt idx="0">
                  <c:v>2 Several times a day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List1!$B$16:$H$17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List1!$B$19:$H$19</c:f>
              <c:numCache>
                <c:formatCode>0%</c:formatCode>
                <c:ptCount val="7"/>
                <c:pt idx="0">
                  <c:v>0.13</c:v>
                </c:pt>
                <c:pt idx="1">
                  <c:v>0.12</c:v>
                </c:pt>
                <c:pt idx="2">
                  <c:v>0.08</c:v>
                </c:pt>
                <c:pt idx="3">
                  <c:v>0.08</c:v>
                </c:pt>
                <c:pt idx="4">
                  <c:v>0.18</c:v>
                </c:pt>
                <c:pt idx="5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93-4485-B631-11478D312C91}"/>
            </c:ext>
          </c:extLst>
        </c:ser>
        <c:ser>
          <c:idx val="2"/>
          <c:order val="2"/>
          <c:tx>
            <c:strRef>
              <c:f>List1!$A$20</c:f>
              <c:strCache>
                <c:ptCount val="1"/>
                <c:pt idx="0">
                  <c:v>3 Once or twice a week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List1!$B$16:$H$17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List1!$B$20:$H$20</c:f>
              <c:numCache>
                <c:formatCode>0%</c:formatCode>
                <c:ptCount val="7"/>
                <c:pt idx="0">
                  <c:v>0.42</c:v>
                </c:pt>
                <c:pt idx="1">
                  <c:v>0.35</c:v>
                </c:pt>
                <c:pt idx="2">
                  <c:v>0.23</c:v>
                </c:pt>
                <c:pt idx="3">
                  <c:v>0.45</c:v>
                </c:pt>
                <c:pt idx="4">
                  <c:v>0.34</c:v>
                </c:pt>
                <c:pt idx="5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93-4485-B631-11478D312C91}"/>
            </c:ext>
          </c:extLst>
        </c:ser>
        <c:ser>
          <c:idx val="3"/>
          <c:order val="3"/>
          <c:tx>
            <c:strRef>
              <c:f>List1!$A$21</c:f>
              <c:strCache>
                <c:ptCount val="1"/>
                <c:pt idx="0">
                  <c:v>4 Never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List1!$B$16:$H$17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List1!$B$21:$H$21</c:f>
              <c:numCache>
                <c:formatCode>0%</c:formatCode>
                <c:ptCount val="7"/>
                <c:pt idx="0">
                  <c:v>0.17</c:v>
                </c:pt>
                <c:pt idx="1">
                  <c:v>0.09</c:v>
                </c:pt>
                <c:pt idx="2">
                  <c:v>0.31</c:v>
                </c:pt>
                <c:pt idx="3">
                  <c:v>0.14000000000000001</c:v>
                </c:pt>
                <c:pt idx="4">
                  <c:v>0.11</c:v>
                </c:pt>
                <c:pt idx="5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93-4485-B631-11478D312C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251951"/>
        <c:axId val="50252783"/>
      </c:barChart>
      <c:catAx>
        <c:axId val="502519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50252783"/>
        <c:crosses val="autoZero"/>
        <c:auto val="1"/>
        <c:lblAlgn val="ctr"/>
        <c:lblOffset val="100"/>
        <c:noMultiLvlLbl val="0"/>
      </c:catAx>
      <c:valAx>
        <c:axId val="502527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50251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List1!$A$25</c:f>
              <c:strCache>
                <c:ptCount val="1"/>
                <c:pt idx="0">
                  <c:v>From friends, familiy, teachers etc.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List1!$B$23:$H$24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List1!$B$25:$H$25</c:f>
              <c:numCache>
                <c:formatCode>0%</c:formatCode>
                <c:ptCount val="7"/>
                <c:pt idx="0">
                  <c:v>0.42</c:v>
                </c:pt>
                <c:pt idx="1">
                  <c:v>0.44</c:v>
                </c:pt>
                <c:pt idx="2">
                  <c:v>0.54</c:v>
                </c:pt>
                <c:pt idx="3">
                  <c:v>0.48</c:v>
                </c:pt>
                <c:pt idx="4">
                  <c:v>0.34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52-4A9F-AFA3-71FA956E1686}"/>
            </c:ext>
          </c:extLst>
        </c:ser>
        <c:ser>
          <c:idx val="1"/>
          <c:order val="1"/>
          <c:tx>
            <c:strRef>
              <c:f>List1!$A$26</c:f>
              <c:strCache>
                <c:ptCount val="1"/>
                <c:pt idx="0">
                  <c:v>It is in other media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List1!$B$23:$H$24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List1!$B$26:$H$26</c:f>
              <c:numCache>
                <c:formatCode>0%</c:formatCode>
                <c:ptCount val="7"/>
                <c:pt idx="0">
                  <c:v>0.38</c:v>
                </c:pt>
                <c:pt idx="1">
                  <c:v>0.28999999999999998</c:v>
                </c:pt>
                <c:pt idx="2">
                  <c:v>0.31</c:v>
                </c:pt>
                <c:pt idx="3">
                  <c:v>0.39</c:v>
                </c:pt>
                <c:pt idx="4">
                  <c:v>0.34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52-4A9F-AFA3-71FA956E1686}"/>
            </c:ext>
          </c:extLst>
        </c:ser>
        <c:ser>
          <c:idx val="2"/>
          <c:order val="2"/>
          <c:tx>
            <c:strRef>
              <c:f>List1!$A$27</c:f>
              <c:strCache>
                <c:ptCount val="1"/>
                <c:pt idx="0">
                  <c:v>I do the fact check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List1!$B$23:$H$24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List1!$B$27:$H$27</c:f>
              <c:numCache>
                <c:formatCode>0%</c:formatCode>
                <c:ptCount val="7"/>
                <c:pt idx="0">
                  <c:v>0.38</c:v>
                </c:pt>
                <c:pt idx="1">
                  <c:v>0.41</c:v>
                </c:pt>
                <c:pt idx="2">
                  <c:v>0.38</c:v>
                </c:pt>
                <c:pt idx="3">
                  <c:v>0.36</c:v>
                </c:pt>
                <c:pt idx="4">
                  <c:v>0.37</c:v>
                </c:pt>
                <c:pt idx="5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52-4A9F-AFA3-71FA956E1686}"/>
            </c:ext>
          </c:extLst>
        </c:ser>
        <c:ser>
          <c:idx val="3"/>
          <c:order val="3"/>
          <c:tx>
            <c:strRef>
              <c:f>List1!$A$28</c:f>
              <c:strCache>
                <c:ptCount val="1"/>
                <c:pt idx="0">
                  <c:v>I have knowledge to recognize it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List1!$B$23:$H$24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List1!$B$28:$H$28</c:f>
              <c:numCache>
                <c:formatCode>0%</c:formatCode>
                <c:ptCount val="7"/>
                <c:pt idx="0">
                  <c:v>0.46</c:v>
                </c:pt>
                <c:pt idx="1">
                  <c:v>0.18</c:v>
                </c:pt>
                <c:pt idx="2">
                  <c:v>0.23</c:v>
                </c:pt>
                <c:pt idx="3">
                  <c:v>0.41</c:v>
                </c:pt>
                <c:pt idx="4">
                  <c:v>0.47</c:v>
                </c:pt>
                <c:pt idx="5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52-4A9F-AFA3-71FA956E1686}"/>
            </c:ext>
          </c:extLst>
        </c:ser>
        <c:ser>
          <c:idx val="4"/>
          <c:order val="4"/>
          <c:tx>
            <c:strRef>
              <c:f>List1!$A$29</c:f>
              <c:strCache>
                <c:ptCount val="1"/>
                <c:pt idx="0">
                  <c:v>It is difficult to recognize them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List1!$B$23:$H$24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List1!$B$29:$H$29</c:f>
              <c:numCache>
                <c:formatCode>0%</c:formatCode>
                <c:ptCount val="7"/>
                <c:pt idx="0">
                  <c:v>0.28999999999999998</c:v>
                </c:pt>
                <c:pt idx="1">
                  <c:v>0.26</c:v>
                </c:pt>
                <c:pt idx="2">
                  <c:v>0.08</c:v>
                </c:pt>
                <c:pt idx="3">
                  <c:v>0.33</c:v>
                </c:pt>
                <c:pt idx="4">
                  <c:v>0.28999999999999998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52-4A9F-AFA3-71FA956E1686}"/>
            </c:ext>
          </c:extLst>
        </c:ser>
        <c:ser>
          <c:idx val="5"/>
          <c:order val="5"/>
          <c:tx>
            <c:strRef>
              <c:f>List1!$A$30</c:f>
              <c:strCache>
                <c:ptCount val="1"/>
                <c:pt idx="0">
                  <c:v>I don’t recognize them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List1!$B$23:$H$24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List1!$B$30:$H$30</c:f>
              <c:numCache>
                <c:formatCode>0%</c:formatCode>
                <c:ptCount val="7"/>
                <c:pt idx="0">
                  <c:v>0</c:v>
                </c:pt>
                <c:pt idx="1">
                  <c:v>0.06</c:v>
                </c:pt>
                <c:pt idx="2">
                  <c:v>0.08</c:v>
                </c:pt>
                <c:pt idx="3">
                  <c:v>0.06</c:v>
                </c:pt>
                <c:pt idx="4">
                  <c:v>0.08</c:v>
                </c:pt>
                <c:pt idx="5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E52-4A9F-AFA3-71FA956E16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73863743"/>
        <c:axId val="2073864159"/>
      </c:barChart>
      <c:catAx>
        <c:axId val="20738637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73864159"/>
        <c:crosses val="autoZero"/>
        <c:auto val="1"/>
        <c:lblAlgn val="ctr"/>
        <c:lblOffset val="100"/>
        <c:noMultiLvlLbl val="0"/>
      </c:catAx>
      <c:valAx>
        <c:axId val="20738641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738637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List1!$A$34</c:f>
              <c:strCache>
                <c:ptCount val="1"/>
                <c:pt idx="0">
                  <c:v>For communication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List1!$B$32:$H$33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List1!$B$34:$H$34</c:f>
              <c:numCache>
                <c:formatCode>0%</c:formatCode>
                <c:ptCount val="7"/>
                <c:pt idx="0">
                  <c:v>0.83</c:v>
                </c:pt>
                <c:pt idx="1">
                  <c:v>0.68</c:v>
                </c:pt>
                <c:pt idx="2">
                  <c:v>0.62</c:v>
                </c:pt>
                <c:pt idx="3">
                  <c:v>0.95</c:v>
                </c:pt>
                <c:pt idx="4">
                  <c:v>0.81</c:v>
                </c:pt>
                <c:pt idx="5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02-4EB8-BCD5-1973A2E7B165}"/>
            </c:ext>
          </c:extLst>
        </c:ser>
        <c:ser>
          <c:idx val="1"/>
          <c:order val="1"/>
          <c:tx>
            <c:strRef>
              <c:f>List1!$A$35</c:f>
              <c:strCache>
                <c:ptCount val="1"/>
                <c:pt idx="0">
                  <c:v>For my interests/entertainment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List1!$B$32:$H$33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List1!$B$35:$H$35</c:f>
              <c:numCache>
                <c:formatCode>0%</c:formatCode>
                <c:ptCount val="7"/>
                <c:pt idx="0">
                  <c:v>0.88</c:v>
                </c:pt>
                <c:pt idx="1">
                  <c:v>0.74</c:v>
                </c:pt>
                <c:pt idx="2">
                  <c:v>0.62</c:v>
                </c:pt>
                <c:pt idx="3">
                  <c:v>0.84</c:v>
                </c:pt>
                <c:pt idx="4">
                  <c:v>0.79</c:v>
                </c:pt>
                <c:pt idx="5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02-4EB8-BCD5-1973A2E7B165}"/>
            </c:ext>
          </c:extLst>
        </c:ser>
        <c:ser>
          <c:idx val="2"/>
          <c:order val="2"/>
          <c:tx>
            <c:strRef>
              <c:f>List1!$A$36</c:f>
              <c:strCache>
                <c:ptCount val="1"/>
                <c:pt idx="0">
                  <c:v>To influence others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List1!$B$32:$H$33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List1!$B$36:$H$36</c:f>
              <c:numCache>
                <c:formatCode>0%</c:formatCode>
                <c:ptCount val="7"/>
                <c:pt idx="0">
                  <c:v>0</c:v>
                </c:pt>
                <c:pt idx="1">
                  <c:v>0.06</c:v>
                </c:pt>
                <c:pt idx="2">
                  <c:v>0</c:v>
                </c:pt>
                <c:pt idx="3">
                  <c:v>0.11</c:v>
                </c:pt>
                <c:pt idx="4">
                  <c:v>0.11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02-4EB8-BCD5-1973A2E7B165}"/>
            </c:ext>
          </c:extLst>
        </c:ser>
        <c:ser>
          <c:idx val="3"/>
          <c:order val="3"/>
          <c:tx>
            <c:strRef>
              <c:f>List1!$A$37</c:f>
              <c:strCache>
                <c:ptCount val="1"/>
                <c:pt idx="0">
                  <c:v>To follow influencers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List1!$B$32:$H$33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List1!$B$37:$H$37</c:f>
              <c:numCache>
                <c:formatCode>0%</c:formatCode>
                <c:ptCount val="7"/>
                <c:pt idx="0">
                  <c:v>0.46</c:v>
                </c:pt>
                <c:pt idx="1">
                  <c:v>0.15</c:v>
                </c:pt>
                <c:pt idx="2">
                  <c:v>0.23</c:v>
                </c:pt>
                <c:pt idx="3">
                  <c:v>0.44</c:v>
                </c:pt>
                <c:pt idx="4">
                  <c:v>0.31</c:v>
                </c:pt>
                <c:pt idx="5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E02-4EB8-BCD5-1973A2E7B165}"/>
            </c:ext>
          </c:extLst>
        </c:ser>
        <c:ser>
          <c:idx val="4"/>
          <c:order val="4"/>
          <c:tx>
            <c:strRef>
              <c:f>List1!$A$38</c:f>
              <c:strCache>
                <c:ptCount val="1"/>
                <c:pt idx="0">
                  <c:v>To read the news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List1!$B$32:$H$33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List1!$B$38:$H$38</c:f>
              <c:numCache>
                <c:formatCode>0%</c:formatCode>
                <c:ptCount val="7"/>
                <c:pt idx="0">
                  <c:v>0.54</c:v>
                </c:pt>
                <c:pt idx="1">
                  <c:v>0.32</c:v>
                </c:pt>
                <c:pt idx="2">
                  <c:v>0.38</c:v>
                </c:pt>
                <c:pt idx="3">
                  <c:v>0.53</c:v>
                </c:pt>
                <c:pt idx="4">
                  <c:v>0.4</c:v>
                </c:pt>
                <c:pt idx="5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02-4EB8-BCD5-1973A2E7B1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73789615"/>
        <c:axId val="2073790031"/>
      </c:barChart>
      <c:catAx>
        <c:axId val="2073789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73790031"/>
        <c:crosses val="autoZero"/>
        <c:auto val="1"/>
        <c:lblAlgn val="ctr"/>
        <c:lblOffset val="100"/>
        <c:noMultiLvlLbl val="0"/>
      </c:catAx>
      <c:valAx>
        <c:axId val="20737900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73789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List1!$A$42</c:f>
              <c:strCache>
                <c:ptCount val="1"/>
                <c:pt idx="0">
                  <c:v>Average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List1!$B$40:$H$41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List1!$B$42:$H$42</c:f>
              <c:numCache>
                <c:formatCode>General</c:formatCode>
                <c:ptCount val="7"/>
                <c:pt idx="0">
                  <c:v>4</c:v>
                </c:pt>
                <c:pt idx="1">
                  <c:v>3.8</c:v>
                </c:pt>
                <c:pt idx="2">
                  <c:v>3.8</c:v>
                </c:pt>
                <c:pt idx="3">
                  <c:v>4.0999999999999996</c:v>
                </c:pt>
                <c:pt idx="4">
                  <c:v>3.6</c:v>
                </c:pt>
                <c:pt idx="5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5D-4983-8B6E-CCFAAC5528A2}"/>
            </c:ext>
          </c:extLst>
        </c:ser>
        <c:ser>
          <c:idx val="1"/>
          <c:order val="1"/>
          <c:tx>
            <c:strRef>
              <c:f>List1!$A$43</c:f>
              <c:strCache>
                <c:ptCount val="1"/>
                <c:pt idx="0">
                  <c:v>Std. deviation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List1!$B$40:$H$41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List1!$B$43:$H$43</c:f>
              <c:numCache>
                <c:formatCode>General</c:formatCode>
                <c:ptCount val="7"/>
                <c:pt idx="0">
                  <c:v>0.8</c:v>
                </c:pt>
                <c:pt idx="1">
                  <c:v>0.75</c:v>
                </c:pt>
                <c:pt idx="2">
                  <c:v>1.29</c:v>
                </c:pt>
                <c:pt idx="3">
                  <c:v>0.86</c:v>
                </c:pt>
                <c:pt idx="4">
                  <c:v>0.94</c:v>
                </c:pt>
                <c:pt idx="5">
                  <c:v>1.1399999999999999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5D-4983-8B6E-CCFAAC5528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854911"/>
        <c:axId val="52855743"/>
      </c:barChart>
      <c:catAx>
        <c:axId val="52854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52855743"/>
        <c:crosses val="autoZero"/>
        <c:auto val="1"/>
        <c:lblAlgn val="ctr"/>
        <c:lblOffset val="100"/>
        <c:noMultiLvlLbl val="0"/>
      </c:catAx>
      <c:valAx>
        <c:axId val="52855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52854911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List1!$A$47</c:f>
              <c:strCache>
                <c:ptCount val="1"/>
                <c:pt idx="0">
                  <c:v>Ignoring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List1!$B$45:$H$46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List1!$B$47:$H$47</c:f>
              <c:numCache>
                <c:formatCode>0%</c:formatCode>
                <c:ptCount val="7"/>
                <c:pt idx="0">
                  <c:v>0.46</c:v>
                </c:pt>
                <c:pt idx="1">
                  <c:v>0.39</c:v>
                </c:pt>
                <c:pt idx="2">
                  <c:v>0.38</c:v>
                </c:pt>
                <c:pt idx="3">
                  <c:v>0.45</c:v>
                </c:pt>
                <c:pt idx="4">
                  <c:v>0.69</c:v>
                </c:pt>
                <c:pt idx="5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52-4024-ACCD-57E22D535A79}"/>
            </c:ext>
          </c:extLst>
        </c:ser>
        <c:ser>
          <c:idx val="1"/>
          <c:order val="1"/>
          <c:tx>
            <c:strRef>
              <c:f>List1!$A$48</c:f>
              <c:strCache>
                <c:ptCount val="1"/>
                <c:pt idx="0">
                  <c:v>Double checking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List1!$B$45:$H$46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List1!$B$48:$H$48</c:f>
              <c:numCache>
                <c:formatCode>0%</c:formatCode>
                <c:ptCount val="7"/>
                <c:pt idx="0">
                  <c:v>0.42</c:v>
                </c:pt>
                <c:pt idx="1">
                  <c:v>0.45</c:v>
                </c:pt>
                <c:pt idx="2">
                  <c:v>0.54</c:v>
                </c:pt>
                <c:pt idx="3">
                  <c:v>0.38</c:v>
                </c:pt>
                <c:pt idx="4">
                  <c:v>0.37</c:v>
                </c:pt>
                <c:pt idx="5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52-4024-ACCD-57E22D535A79}"/>
            </c:ext>
          </c:extLst>
        </c:ser>
        <c:ser>
          <c:idx val="2"/>
          <c:order val="2"/>
          <c:tx>
            <c:strRef>
              <c:f>List1!$A$49</c:f>
              <c:strCache>
                <c:ptCount val="1"/>
                <c:pt idx="0">
                  <c:v>Warning my friends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List1!$B$45:$H$46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List1!$B$49:$H$49</c:f>
              <c:numCache>
                <c:formatCode>0%</c:formatCode>
                <c:ptCount val="7"/>
                <c:pt idx="0">
                  <c:v>0.33</c:v>
                </c:pt>
                <c:pt idx="1">
                  <c:v>0.36</c:v>
                </c:pt>
                <c:pt idx="2">
                  <c:v>0.62</c:v>
                </c:pt>
                <c:pt idx="3">
                  <c:v>0.47</c:v>
                </c:pt>
                <c:pt idx="4">
                  <c:v>0.23</c:v>
                </c:pt>
                <c:pt idx="5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52-4024-ACCD-57E22D535A79}"/>
            </c:ext>
          </c:extLst>
        </c:ser>
        <c:ser>
          <c:idx val="3"/>
          <c:order val="3"/>
          <c:tx>
            <c:strRef>
              <c:f>List1!$A$50</c:f>
              <c:strCache>
                <c:ptCount val="1"/>
                <c:pt idx="0">
                  <c:v>Writing a comment on the web site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List1!$B$45:$H$46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List1!$B$50:$H$50</c:f>
              <c:numCache>
                <c:formatCode>0%</c:formatCode>
                <c:ptCount val="7"/>
                <c:pt idx="0">
                  <c:v>0.08</c:v>
                </c:pt>
                <c:pt idx="1">
                  <c:v>0.12</c:v>
                </c:pt>
                <c:pt idx="2">
                  <c:v>0.08</c:v>
                </c:pt>
                <c:pt idx="3">
                  <c:v>0.08</c:v>
                </c:pt>
                <c:pt idx="4">
                  <c:v>7.0000000000000007E-2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52-4024-ACCD-57E22D535A79}"/>
            </c:ext>
          </c:extLst>
        </c:ser>
        <c:ser>
          <c:idx val="4"/>
          <c:order val="4"/>
          <c:tx>
            <c:strRef>
              <c:f>List1!$A$51</c:f>
              <c:strCache>
                <c:ptCount val="1"/>
                <c:pt idx="0">
                  <c:v>Reporting it to the web site administrator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List1!$B$45:$H$46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List1!$B$51:$H$51</c:f>
              <c:numCache>
                <c:formatCode>0%</c:formatCode>
                <c:ptCount val="7"/>
                <c:pt idx="0">
                  <c:v>0.08</c:v>
                </c:pt>
                <c:pt idx="1">
                  <c:v>0.18</c:v>
                </c:pt>
                <c:pt idx="2">
                  <c:v>0</c:v>
                </c:pt>
                <c:pt idx="3">
                  <c:v>0.09</c:v>
                </c:pt>
                <c:pt idx="4">
                  <c:v>7.0000000000000007E-2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52-4024-ACCD-57E22D535A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3581007"/>
        <c:axId val="46179423"/>
      </c:barChart>
      <c:catAx>
        <c:axId val="1735810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6179423"/>
        <c:crosses val="autoZero"/>
        <c:auto val="1"/>
        <c:lblAlgn val="ctr"/>
        <c:lblOffset val="100"/>
        <c:noMultiLvlLbl val="0"/>
      </c:catAx>
      <c:valAx>
        <c:axId val="461794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73581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177486809177069"/>
          <c:y val="0.90238369640062022"/>
          <c:w val="0.61645018179545452"/>
          <c:h val="9.76163035993797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List1!$A$55</c:f>
              <c:strCache>
                <c:ptCount val="1"/>
                <c:pt idx="0">
                  <c:v>1 Never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List1!$B$53:$H$54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List1!$B$55:$H$55</c:f>
              <c:numCache>
                <c:formatCode>0%</c:formatCode>
                <c:ptCount val="7"/>
                <c:pt idx="0">
                  <c:v>0.28999999999999998</c:v>
                </c:pt>
                <c:pt idx="1">
                  <c:v>0.59</c:v>
                </c:pt>
                <c:pt idx="2">
                  <c:v>0.42</c:v>
                </c:pt>
                <c:pt idx="3">
                  <c:v>0.41</c:v>
                </c:pt>
                <c:pt idx="4">
                  <c:v>0.57999999999999996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BF-45BC-8CD5-2F9C1184A93B}"/>
            </c:ext>
          </c:extLst>
        </c:ser>
        <c:ser>
          <c:idx val="1"/>
          <c:order val="1"/>
          <c:tx>
            <c:strRef>
              <c:f>List1!$A$56</c:f>
              <c:strCache>
                <c:ptCount val="1"/>
                <c:pt idx="0">
                  <c:v>2 Once in two or more years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List1!$B$53:$H$54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List1!$B$56:$H$56</c:f>
              <c:numCache>
                <c:formatCode>0%</c:formatCode>
                <c:ptCount val="7"/>
                <c:pt idx="0">
                  <c:v>0.46</c:v>
                </c:pt>
                <c:pt idx="1">
                  <c:v>0.12</c:v>
                </c:pt>
                <c:pt idx="2">
                  <c:v>0.33</c:v>
                </c:pt>
                <c:pt idx="3">
                  <c:v>0.44</c:v>
                </c:pt>
                <c:pt idx="4">
                  <c:v>0.2</c:v>
                </c:pt>
                <c:pt idx="5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BF-45BC-8CD5-2F9C1184A93B}"/>
            </c:ext>
          </c:extLst>
        </c:ser>
        <c:ser>
          <c:idx val="2"/>
          <c:order val="2"/>
          <c:tx>
            <c:strRef>
              <c:f>List1!$A$57</c:f>
              <c:strCache>
                <c:ptCount val="1"/>
                <c:pt idx="0">
                  <c:v>3 Once a year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List1!$B$53:$H$54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List1!$B$57:$H$57</c:f>
              <c:numCache>
                <c:formatCode>0%</c:formatCode>
                <c:ptCount val="7"/>
                <c:pt idx="0">
                  <c:v>0.08</c:v>
                </c:pt>
                <c:pt idx="1">
                  <c:v>0.26</c:v>
                </c:pt>
                <c:pt idx="2">
                  <c:v>0.08</c:v>
                </c:pt>
                <c:pt idx="3">
                  <c:v>0.14000000000000001</c:v>
                </c:pt>
                <c:pt idx="4">
                  <c:v>0.19</c:v>
                </c:pt>
                <c:pt idx="5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BF-45BC-8CD5-2F9C1184A93B}"/>
            </c:ext>
          </c:extLst>
        </c:ser>
        <c:ser>
          <c:idx val="3"/>
          <c:order val="3"/>
          <c:tx>
            <c:strRef>
              <c:f>List1!$A$58</c:f>
              <c:strCache>
                <c:ptCount val="1"/>
                <c:pt idx="0">
                  <c:v>4 Twice a year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List1!$B$53:$H$54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List1!$B$58:$H$58</c:f>
              <c:numCache>
                <c:formatCode>0%</c:formatCode>
                <c:ptCount val="7"/>
                <c:pt idx="0">
                  <c:v>0.17</c:v>
                </c:pt>
                <c:pt idx="1">
                  <c:v>0.03</c:v>
                </c:pt>
                <c:pt idx="2">
                  <c:v>0.17</c:v>
                </c:pt>
                <c:pt idx="3">
                  <c:v>0.02</c:v>
                </c:pt>
                <c:pt idx="4">
                  <c:v>0.03</c:v>
                </c:pt>
                <c:pt idx="5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BF-45BC-8CD5-2F9C1184A9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3863327"/>
        <c:axId val="2073862495"/>
      </c:areaChart>
      <c:catAx>
        <c:axId val="207386332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73862495"/>
        <c:crosses val="autoZero"/>
        <c:auto val="1"/>
        <c:lblAlgn val="ctr"/>
        <c:lblOffset val="100"/>
        <c:noMultiLvlLbl val="0"/>
      </c:catAx>
      <c:valAx>
        <c:axId val="2073862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7386332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List1!$A$62</c:f>
              <c:strCache>
                <c:ptCount val="1"/>
                <c:pt idx="0">
                  <c:v>1 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List1!$B$60:$G$61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List1!$B$62:$G$62</c:f>
              <c:numCache>
                <c:formatCode>0%</c:formatCode>
                <c:ptCount val="6"/>
                <c:pt idx="0">
                  <c:v>0.71</c:v>
                </c:pt>
                <c:pt idx="1">
                  <c:v>0.15</c:v>
                </c:pt>
                <c:pt idx="2">
                  <c:v>0.67</c:v>
                </c:pt>
                <c:pt idx="3">
                  <c:v>0.42</c:v>
                </c:pt>
                <c:pt idx="4">
                  <c:v>0.28000000000000003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32-4016-BB42-4552B17C9F8E}"/>
            </c:ext>
          </c:extLst>
        </c:ser>
        <c:ser>
          <c:idx val="1"/>
          <c:order val="1"/>
          <c:tx>
            <c:strRef>
              <c:f>List1!$A$63</c:f>
              <c:strCache>
                <c:ptCount val="1"/>
                <c:pt idx="0">
                  <c:v>2 No, but I would like to have been trained.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List1!$B$60:$G$61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List1!$B$63:$G$63</c:f>
              <c:numCache>
                <c:formatCode>0%</c:formatCode>
                <c:ptCount val="6"/>
                <c:pt idx="0">
                  <c:v>0.04</c:v>
                </c:pt>
                <c:pt idx="1">
                  <c:v>0.5</c:v>
                </c:pt>
                <c:pt idx="2">
                  <c:v>0.08</c:v>
                </c:pt>
                <c:pt idx="3">
                  <c:v>0.42</c:v>
                </c:pt>
                <c:pt idx="4">
                  <c:v>0.28999999999999998</c:v>
                </c:pt>
                <c:pt idx="5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32-4016-BB42-4552B17C9F8E}"/>
            </c:ext>
          </c:extLst>
        </c:ser>
        <c:ser>
          <c:idx val="2"/>
          <c:order val="2"/>
          <c:tx>
            <c:strRef>
              <c:f>List1!$A$64</c:f>
              <c:strCache>
                <c:ptCount val="1"/>
                <c:pt idx="0">
                  <c:v>3 No, and I don’t need it.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List1!$B$60:$G$61</c:f>
              <c:strCache>
                <c:ptCount val="6"/>
                <c:pt idx="0">
                  <c:v>AT</c:v>
                </c:pt>
                <c:pt idx="1">
                  <c:v>BG</c:v>
                </c:pt>
                <c:pt idx="2">
                  <c:v>FR</c:v>
                </c:pt>
                <c:pt idx="3">
                  <c:v>DE</c:v>
                </c:pt>
                <c:pt idx="4">
                  <c:v>SI</c:v>
                </c:pt>
                <c:pt idx="5">
                  <c:v>SE</c:v>
                </c:pt>
              </c:strCache>
            </c:strRef>
          </c:cat>
          <c:val>
            <c:numRef>
              <c:f>List1!$B$64:$G$64</c:f>
              <c:numCache>
                <c:formatCode>0%</c:formatCode>
                <c:ptCount val="6"/>
                <c:pt idx="0">
                  <c:v>0.25</c:v>
                </c:pt>
                <c:pt idx="1">
                  <c:v>0.35</c:v>
                </c:pt>
                <c:pt idx="2">
                  <c:v>0.25</c:v>
                </c:pt>
                <c:pt idx="3">
                  <c:v>0.16</c:v>
                </c:pt>
                <c:pt idx="4">
                  <c:v>0.43</c:v>
                </c:pt>
                <c:pt idx="5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32-4016-BB42-4552B17C9F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407983"/>
        <c:axId val="48408399"/>
      </c:barChart>
      <c:catAx>
        <c:axId val="48407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8408399"/>
        <c:crosses val="autoZero"/>
        <c:auto val="1"/>
        <c:lblAlgn val="ctr"/>
        <c:lblOffset val="100"/>
        <c:noMultiLvlLbl val="0"/>
      </c:catAx>
      <c:valAx>
        <c:axId val="48408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48407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8DB6A-D665-4974-A070-807C8E717578}" type="datetimeFigureOut">
              <a:rPr lang="sl-SI" smtClean="0"/>
              <a:t>5. 02. 2020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0648F-3B12-42BE-A253-8B3BA850477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756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D344-2CEE-4649-8BC2-882EAAFA2132}" type="datetime1">
              <a:rPr lang="en-US" smtClean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0E97E-CF52-4D6E-9CD8-42719ADE0EAF}" type="datetime1">
              <a:rPr lang="en-US" smtClean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A230-A7EB-4531-AE39-EBAF13D5B12E}" type="datetime1">
              <a:rPr lang="en-US" smtClean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D626-9326-4B19-B48B-8328F703E77E}" type="datetime1">
              <a:rPr lang="en-US" smtClean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221E-ADA1-4E53-B01C-3B6345C390F1}" type="datetime1">
              <a:rPr lang="en-US" smtClean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2111-C330-4EA5-BD37-6A2B3C9574CF}" type="datetime1">
              <a:rPr lang="en-US" smtClean="0"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B566-05BD-45A5-9F6A-7433D7CA052D}" type="datetime1">
              <a:rPr lang="en-US" smtClean="0"/>
              <a:t>2/5/2020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CB27-5857-4740-8434-4A66DE7E07D4}" type="datetime1">
              <a:rPr lang="en-US" smtClean="0"/>
              <a:t>2/5/2020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0023-BB18-4790-902A-422933C7E68E}" type="datetime1">
              <a:rPr lang="en-US" smtClean="0"/>
              <a:t>2/5/2020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970B-3AFD-4FFB-92CB-8A0337C2A1DB}" type="datetime1">
              <a:rPr lang="en-US" smtClean="0"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492C828-CCB1-45B0-9A43-A31052B122DF}" type="datetime1">
              <a:rPr lang="en-US" smtClean="0"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6B463-2EED-445C-8758-4D9D3BBB074E}" type="datetime1">
              <a:rPr lang="en-US" smtClean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d02d2fdc0fc5fe022033cfb94ceb3871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7e74d88308909b29147e50cc36c945d7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da4ecc0fcddcca31a342b8f05d83a351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5b9f20b74ad1a823dd04c1ff3df0ebed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5bd88d4e916949e023c8a3a2ab39249c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5ca5be83dd780e8b76465ad9aaa797f4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27ce2fc891512a7233438e7aeba23cb8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d1b9bfa4b8fa2b3445aaf780098be140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9052c840dbd4442d42b788f80ffe6f96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FPGVTThJNk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909d727ed41b443c051d20373b7c56a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7e78b520440ecb4779f500468a49071e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3065184bc2890916a0ed58cef6899dae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70c7ff9ce77a87d99b57d07c20cd916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2db7d69cce2df13b7bc8eba2c130450e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10b4900d84a228e971d92b16827b90e4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0387d336f53f7a660e59eaea24a9b3a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SURVEY ANALYSIS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err="1" smtClean="0"/>
              <a:t>Fake</a:t>
            </a:r>
            <a:r>
              <a:rPr lang="sl-SI" dirty="0" smtClean="0"/>
              <a:t> </a:t>
            </a:r>
            <a:r>
              <a:rPr lang="sl-SI" dirty="0" err="1" smtClean="0"/>
              <a:t>news</a:t>
            </a:r>
            <a:r>
              <a:rPr lang="sl-SI" dirty="0" smtClean="0"/>
              <a:t> </a:t>
            </a:r>
            <a:r>
              <a:rPr lang="sl-SI" dirty="0" err="1" smtClean="0"/>
              <a:t>among</a:t>
            </a:r>
            <a:r>
              <a:rPr lang="sl-SI" dirty="0" smtClean="0"/>
              <a:t> </a:t>
            </a:r>
            <a:r>
              <a:rPr lang="sl-SI" dirty="0" err="1" smtClean="0"/>
              <a:t>teenagers</a:t>
            </a:r>
            <a:r>
              <a:rPr lang="sl-SI" dirty="0" smtClean="0"/>
              <a:t>, </a:t>
            </a:r>
            <a:r>
              <a:rPr lang="sl-SI" dirty="0" err="1" smtClean="0"/>
              <a:t>Erasmus</a:t>
            </a:r>
            <a:r>
              <a:rPr lang="sl-SI" dirty="0" smtClean="0"/>
              <a:t>+ </a:t>
            </a:r>
            <a:r>
              <a:rPr lang="sl-SI" dirty="0" err="1" smtClean="0"/>
              <a:t>project</a:t>
            </a:r>
            <a:endParaRPr lang="sl-SI" dirty="0" smtClean="0"/>
          </a:p>
          <a:p>
            <a:r>
              <a:rPr lang="sl-SI" dirty="0" smtClean="0"/>
              <a:t>France, 2020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4513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" descr="What is your personal reaction to fake news? (n = 152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999" y="1381124"/>
            <a:ext cx="10600944" cy="3312795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05279" y="381000"/>
            <a:ext cx="8253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sl-SI" sz="2400" b="1" dirty="0">
                <a:solidFill>
                  <a:srgbClr val="000000"/>
                </a:solidFill>
                <a:latin typeface="Calibri"/>
              </a:rPr>
              <a:t>7</a:t>
            </a:r>
            <a:r>
              <a:rPr lang="sl-SI" sz="2400" b="1" dirty="0" smtClean="0">
                <a:solidFill>
                  <a:srgbClr val="000000"/>
                </a:solidFill>
                <a:latin typeface="Calibri"/>
              </a:rPr>
              <a:t>. </a:t>
            </a:r>
            <a:r>
              <a:rPr sz="2400" b="1" dirty="0" smtClean="0">
                <a:solidFill>
                  <a:srgbClr val="000000"/>
                </a:solidFill>
                <a:latin typeface="Calibri"/>
              </a:rPr>
              <a:t>What is your personal reaction to fake news? (n = 152</a:t>
            </a:r>
            <a:r>
              <a:rPr lang="sl-SI" sz="2400" b="1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sl-SI" sz="2400" b="1" dirty="0" err="1" smtClean="0">
                <a:solidFill>
                  <a:srgbClr val="000000"/>
                </a:solidFill>
                <a:latin typeface="Calibri"/>
              </a:rPr>
              <a:t>without</a:t>
            </a:r>
            <a:r>
              <a:rPr lang="sl-SI" sz="2400" b="1" dirty="0" smtClean="0">
                <a:solidFill>
                  <a:srgbClr val="000000"/>
                </a:solidFill>
                <a:latin typeface="Calibri"/>
              </a:rPr>
              <a:t> SLO</a:t>
            </a:r>
            <a:r>
              <a:rPr sz="2400" b="1" dirty="0" smtClean="0">
                <a:solidFill>
                  <a:srgbClr val="000000"/>
                </a:solidFill>
                <a:latin typeface="Calibri"/>
              </a:rPr>
              <a:t>)</a:t>
            </a:r>
            <a:endParaRPr sz="2400" b="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3190875" y="1238249"/>
            <a:ext cx="5715000" cy="28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sz="1200" dirty="0">
                <a:solidFill>
                  <a:srgbClr val="000000"/>
                </a:solidFill>
                <a:latin typeface="Calibri"/>
              </a:rPr>
              <a:t>Multiple answers are possible</a:t>
            </a:r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17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Have you been trained in Media Literacy (using media, media criticism) in the classroom ? (n = 34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495" y="1075690"/>
            <a:ext cx="11415776" cy="356743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493520" y="381001"/>
            <a:ext cx="7364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sl-SI" sz="2400" b="1" dirty="0">
                <a:solidFill>
                  <a:srgbClr val="000000"/>
                </a:solidFill>
                <a:latin typeface="Calibri"/>
              </a:rPr>
              <a:t>8</a:t>
            </a:r>
            <a:r>
              <a:rPr lang="sl-SI" sz="2400" b="1" dirty="0" smtClean="0">
                <a:solidFill>
                  <a:srgbClr val="000000"/>
                </a:solidFill>
                <a:latin typeface="Calibri"/>
              </a:rPr>
              <a:t>. </a:t>
            </a:r>
            <a:r>
              <a:rPr sz="2400" b="1" dirty="0" smtClean="0">
                <a:solidFill>
                  <a:srgbClr val="000000"/>
                </a:solidFill>
                <a:latin typeface="Calibri"/>
              </a:rPr>
              <a:t>Have </a:t>
            </a:r>
            <a:r>
              <a:rPr sz="2400" b="1" dirty="0">
                <a:solidFill>
                  <a:srgbClr val="000000"/>
                </a:solidFill>
                <a:latin typeface="Calibri"/>
              </a:rPr>
              <a:t>you been trained in Media Literacy (using media, media criticism) in the classroom ? (n = 341)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40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Have you been trained on Fake news in the classroom? (n = 34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" y="1045210"/>
            <a:ext cx="11578336" cy="361823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3143250" y="381000"/>
            <a:ext cx="571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sl-SI" sz="2800" b="1" dirty="0">
                <a:solidFill>
                  <a:srgbClr val="000000"/>
                </a:solidFill>
                <a:latin typeface="Calibri"/>
              </a:rPr>
              <a:t>9</a:t>
            </a:r>
            <a:r>
              <a:rPr lang="sl-SI" sz="2800" b="1" dirty="0" smtClean="0">
                <a:solidFill>
                  <a:srgbClr val="000000"/>
                </a:solidFill>
                <a:latin typeface="Calibri"/>
              </a:rPr>
              <a:t>. </a:t>
            </a:r>
            <a:r>
              <a:rPr sz="2800" b="1" dirty="0" smtClean="0">
                <a:solidFill>
                  <a:srgbClr val="000000"/>
                </a:solidFill>
                <a:latin typeface="Calibri"/>
              </a:rPr>
              <a:t>Have </a:t>
            </a:r>
            <a:r>
              <a:rPr sz="2800" b="1" dirty="0">
                <a:solidFill>
                  <a:srgbClr val="000000"/>
                </a:solidFill>
                <a:latin typeface="Calibri"/>
              </a:rPr>
              <a:t>you been trained on Fake news in the classroom? (n = 340)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8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Have you ever spread fake news? (n = 34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60" y="1004570"/>
            <a:ext cx="12196064" cy="381127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3143250" y="381000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sl-SI" sz="2400" b="1" dirty="0" smtClean="0">
                <a:solidFill>
                  <a:srgbClr val="000000"/>
                </a:solidFill>
                <a:latin typeface="Calibri"/>
              </a:rPr>
              <a:t>10. </a:t>
            </a:r>
            <a:r>
              <a:rPr sz="2400" b="1" dirty="0" smtClean="0">
                <a:solidFill>
                  <a:srgbClr val="000000"/>
                </a:solidFill>
                <a:latin typeface="Calibri"/>
              </a:rPr>
              <a:t>Have </a:t>
            </a:r>
            <a:r>
              <a:rPr sz="2400" b="1" dirty="0">
                <a:solidFill>
                  <a:srgbClr val="000000"/>
                </a:solidFill>
                <a:latin typeface="Calibri"/>
              </a:rPr>
              <a:t>you ever spread fake news? (n = 340)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52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Gender: (n = 33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75" y="1065530"/>
            <a:ext cx="10668000" cy="33337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3143250" y="3810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sl-SI" sz="2800" b="1" dirty="0" smtClean="0">
                <a:solidFill>
                  <a:srgbClr val="000000"/>
                </a:solidFill>
                <a:latin typeface="Calibri"/>
              </a:rPr>
              <a:t>11. </a:t>
            </a:r>
            <a:r>
              <a:rPr sz="2800" b="1" dirty="0" smtClean="0">
                <a:solidFill>
                  <a:srgbClr val="000000"/>
                </a:solidFill>
                <a:latin typeface="Calibri"/>
              </a:rPr>
              <a:t>Gender</a:t>
            </a:r>
            <a:r>
              <a:rPr sz="2800" b="1" dirty="0">
                <a:solidFill>
                  <a:srgbClr val="000000"/>
                </a:solidFill>
                <a:latin typeface="Calibri"/>
              </a:rPr>
              <a:t>: (n = 337)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81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Gender: (n = 149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655" y="1106170"/>
            <a:ext cx="10570464" cy="330327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3143250" y="3810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sl-SI" sz="2400" b="1" dirty="0" smtClean="0">
                <a:solidFill>
                  <a:srgbClr val="000000"/>
                </a:solidFill>
                <a:latin typeface="Calibri"/>
              </a:rPr>
              <a:t>11. </a:t>
            </a:r>
            <a:r>
              <a:rPr sz="2400" b="1" dirty="0" smtClean="0">
                <a:solidFill>
                  <a:srgbClr val="000000"/>
                </a:solidFill>
                <a:latin typeface="Calibri"/>
              </a:rPr>
              <a:t>Gender</a:t>
            </a:r>
            <a:r>
              <a:rPr sz="2400" b="1" dirty="0">
                <a:solidFill>
                  <a:srgbClr val="000000"/>
                </a:solidFill>
                <a:latin typeface="Calibri"/>
              </a:rPr>
              <a:t>: (n = </a:t>
            </a:r>
            <a:r>
              <a:rPr sz="2400" b="1" dirty="0" smtClean="0">
                <a:solidFill>
                  <a:srgbClr val="000000"/>
                </a:solidFill>
                <a:latin typeface="Calibri"/>
              </a:rPr>
              <a:t>149</a:t>
            </a:r>
            <a:r>
              <a:rPr lang="sl-SI" sz="2400" b="1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sl-SI" sz="2400" b="1" dirty="0" err="1" smtClean="0">
                <a:solidFill>
                  <a:srgbClr val="000000"/>
                </a:solidFill>
                <a:latin typeface="Calibri"/>
              </a:rPr>
              <a:t>without</a:t>
            </a:r>
            <a:r>
              <a:rPr lang="sl-SI" sz="2400" b="1" dirty="0" smtClean="0">
                <a:solidFill>
                  <a:srgbClr val="000000"/>
                </a:solidFill>
                <a:latin typeface="Calibri"/>
              </a:rPr>
              <a:t> SLO</a:t>
            </a:r>
            <a:r>
              <a:rPr sz="2400" b="1" dirty="0" smtClean="0">
                <a:solidFill>
                  <a:srgbClr val="000000"/>
                </a:solidFill>
                <a:latin typeface="Calibri"/>
              </a:rPr>
              <a:t>)</a:t>
            </a:r>
            <a:endParaRPr sz="2400" b="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94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Which age group do you belong to? (n = 338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95" y="1126490"/>
            <a:ext cx="11318240" cy="35369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3143250" y="381000"/>
            <a:ext cx="571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sl-SI" sz="2800" b="1" dirty="0" smtClean="0">
                <a:solidFill>
                  <a:srgbClr val="000000"/>
                </a:solidFill>
                <a:latin typeface="Calibri"/>
              </a:rPr>
              <a:t>12. </a:t>
            </a:r>
            <a:r>
              <a:rPr sz="2800" b="1" dirty="0" smtClean="0">
                <a:solidFill>
                  <a:srgbClr val="000000"/>
                </a:solidFill>
                <a:latin typeface="Calibri"/>
              </a:rPr>
              <a:t>Which </a:t>
            </a:r>
            <a:r>
              <a:rPr sz="2800" b="1" dirty="0">
                <a:solidFill>
                  <a:srgbClr val="000000"/>
                </a:solidFill>
                <a:latin typeface="Calibri"/>
              </a:rPr>
              <a:t>age group do you belong to? (n = 338)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91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What is your current status? (n = 33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360" y="1035050"/>
            <a:ext cx="11805920" cy="36893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3143250" y="381000"/>
            <a:ext cx="571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sl-SI" sz="2800" b="1" dirty="0" smtClean="0">
                <a:solidFill>
                  <a:srgbClr val="000000"/>
                </a:solidFill>
                <a:latin typeface="Calibri"/>
              </a:rPr>
              <a:t>13. </a:t>
            </a:r>
            <a:r>
              <a:rPr sz="2800" b="1" dirty="0" smtClean="0">
                <a:solidFill>
                  <a:srgbClr val="000000"/>
                </a:solidFill>
                <a:latin typeface="Calibri"/>
              </a:rPr>
              <a:t>What </a:t>
            </a:r>
            <a:r>
              <a:rPr sz="2800" b="1" dirty="0">
                <a:solidFill>
                  <a:srgbClr val="000000"/>
                </a:solidFill>
                <a:latin typeface="Calibri"/>
              </a:rPr>
              <a:t>is your current status? (n = 337)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36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Where do you come from? (n = 338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55" y="1014730"/>
            <a:ext cx="11237686" cy="393319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3143250" y="3810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sz="2800" b="1" dirty="0">
                <a:solidFill>
                  <a:srgbClr val="000000"/>
                </a:solidFill>
                <a:latin typeface="Calibri"/>
              </a:rPr>
              <a:t>Where do you come from? (n = 338)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90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err="1" smtClean="0"/>
              <a:t>Country</a:t>
            </a:r>
            <a:r>
              <a:rPr lang="sl-SI" dirty="0" smtClean="0"/>
              <a:t> </a:t>
            </a:r>
            <a:r>
              <a:rPr lang="sl-SI" dirty="0" err="1" smtClean="0"/>
              <a:t>comparison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err="1" smtClean="0"/>
              <a:t>Fake</a:t>
            </a:r>
            <a:r>
              <a:rPr lang="sl-SI" dirty="0" smtClean="0"/>
              <a:t> </a:t>
            </a:r>
            <a:r>
              <a:rPr lang="sl-SI" dirty="0" err="1" smtClean="0"/>
              <a:t>news</a:t>
            </a:r>
            <a:r>
              <a:rPr lang="sl-SI" dirty="0" smtClean="0"/>
              <a:t> </a:t>
            </a:r>
            <a:r>
              <a:rPr lang="sl-SI" dirty="0" err="1" smtClean="0"/>
              <a:t>among</a:t>
            </a:r>
            <a:r>
              <a:rPr lang="sl-SI" dirty="0" smtClean="0"/>
              <a:t> </a:t>
            </a:r>
            <a:r>
              <a:rPr lang="sl-SI" dirty="0" err="1" smtClean="0"/>
              <a:t>teenagers</a:t>
            </a:r>
            <a:r>
              <a:rPr lang="sl-SI" dirty="0" smtClean="0"/>
              <a:t>, </a:t>
            </a:r>
            <a:r>
              <a:rPr lang="sl-SI" dirty="0" err="1" smtClean="0"/>
              <a:t>Erasmus</a:t>
            </a:r>
            <a:r>
              <a:rPr lang="sl-SI" dirty="0" smtClean="0"/>
              <a:t>+ </a:t>
            </a:r>
            <a:r>
              <a:rPr lang="sl-SI" dirty="0" err="1" smtClean="0"/>
              <a:t>project</a:t>
            </a:r>
            <a:endParaRPr lang="sl-SI" dirty="0" smtClean="0"/>
          </a:p>
          <a:p>
            <a:r>
              <a:rPr lang="sl-SI" dirty="0" smtClean="0"/>
              <a:t>France, 2020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1309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3639750" y="2336800"/>
            <a:ext cx="46203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4400" dirty="0" smtClean="0">
                <a:hlinkClick r:id="rId2"/>
              </a:rPr>
              <a:t>What is </a:t>
            </a:r>
            <a:r>
              <a:rPr lang="sl-SI" sz="4400" dirty="0" err="1" smtClean="0">
                <a:hlinkClick r:id="rId2"/>
              </a:rPr>
              <a:t>statistics</a:t>
            </a:r>
            <a:r>
              <a:rPr lang="sl-SI" sz="4400" dirty="0" smtClean="0">
                <a:hlinkClick r:id="rId2"/>
              </a:rPr>
              <a:t>?</a:t>
            </a:r>
            <a:endParaRPr lang="sl-SI" sz="4400" dirty="0"/>
          </a:p>
        </p:txBody>
      </p:sp>
      <p:sp>
        <p:nvSpPr>
          <p:cNvPr id="3" name="Označba mest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51578" y="589280"/>
            <a:ext cx="9603275" cy="583754"/>
          </a:xfrm>
        </p:spPr>
        <p:txBody>
          <a:bodyPr/>
          <a:lstStyle/>
          <a:p>
            <a:r>
              <a:rPr lang="sl-SI" b="1" dirty="0" smtClean="0"/>
              <a:t>WORK IN GROUPS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21360" y="1863332"/>
            <a:ext cx="10647680" cy="4192028"/>
          </a:xfrm>
        </p:spPr>
        <p:txBody>
          <a:bodyPr>
            <a:normAutofit/>
          </a:bodyPr>
          <a:lstStyle/>
          <a:p>
            <a:r>
              <a:rPr lang="sl-SI" sz="2400" dirty="0" err="1" smtClean="0"/>
              <a:t>Building</a:t>
            </a:r>
            <a:r>
              <a:rPr lang="sl-SI" sz="2400" dirty="0" smtClean="0"/>
              <a:t> 5 </a:t>
            </a:r>
            <a:r>
              <a:rPr lang="sl-SI" sz="2400" dirty="0" err="1" smtClean="0"/>
              <a:t>multinational</a:t>
            </a:r>
            <a:r>
              <a:rPr lang="sl-SI" sz="2400" dirty="0" smtClean="0"/>
              <a:t> </a:t>
            </a:r>
            <a:r>
              <a:rPr lang="sl-SI" sz="2400" dirty="0" err="1" smtClean="0"/>
              <a:t>mixed</a:t>
            </a:r>
            <a:r>
              <a:rPr lang="sl-SI" sz="2400" dirty="0" smtClean="0"/>
              <a:t> </a:t>
            </a:r>
            <a:r>
              <a:rPr lang="sl-SI" sz="2400" dirty="0" err="1" smtClean="0"/>
              <a:t>groups</a:t>
            </a:r>
            <a:r>
              <a:rPr lang="sl-SI" sz="2400" dirty="0" smtClean="0"/>
              <a:t> as </a:t>
            </a:r>
            <a:r>
              <a:rPr lang="sl-SI" sz="2400" dirty="0" err="1" smtClean="0"/>
              <a:t>yesterday</a:t>
            </a:r>
            <a:endParaRPr lang="sl-SI" sz="2400" dirty="0" smtClean="0"/>
          </a:p>
          <a:p>
            <a:r>
              <a:rPr lang="sl-SI" sz="2400" dirty="0" err="1" smtClean="0"/>
              <a:t>Every</a:t>
            </a:r>
            <a:r>
              <a:rPr lang="sl-SI" sz="2400" dirty="0" smtClean="0"/>
              <a:t> </a:t>
            </a:r>
            <a:r>
              <a:rPr lang="sl-SI" sz="2400" dirty="0" err="1" smtClean="0"/>
              <a:t>group</a:t>
            </a:r>
            <a:r>
              <a:rPr lang="sl-SI" sz="2400" dirty="0" smtClean="0"/>
              <a:t> </a:t>
            </a:r>
            <a:r>
              <a:rPr lang="sl-SI" sz="2400" dirty="0" err="1" smtClean="0"/>
              <a:t>downloads</a:t>
            </a:r>
            <a:r>
              <a:rPr lang="sl-SI" sz="2400" dirty="0" smtClean="0"/>
              <a:t> </a:t>
            </a:r>
            <a:r>
              <a:rPr lang="sl-SI" sz="2400" dirty="0" err="1" smtClean="0"/>
              <a:t>this</a:t>
            </a:r>
            <a:r>
              <a:rPr lang="sl-SI" sz="2400" dirty="0" smtClean="0"/>
              <a:t> </a:t>
            </a:r>
            <a:r>
              <a:rPr lang="sl-SI" sz="2400" dirty="0" err="1" smtClean="0"/>
              <a:t>presentation</a:t>
            </a:r>
            <a:r>
              <a:rPr lang="sl-SI" sz="2400" dirty="0" smtClean="0"/>
              <a:t> </a:t>
            </a:r>
            <a:r>
              <a:rPr lang="sl-SI" sz="2400" dirty="0"/>
              <a:t>at: </a:t>
            </a:r>
            <a:r>
              <a:rPr lang="sl-SI" sz="2800" b="1" dirty="0"/>
              <a:t>https://bit.ly/2GWIOqV</a:t>
            </a:r>
            <a:endParaRPr lang="sl-SI" sz="2400" b="1" dirty="0" smtClean="0"/>
          </a:p>
          <a:p>
            <a:r>
              <a:rPr lang="sl-SI" sz="2400" dirty="0" smtClean="0"/>
              <a:t>10 </a:t>
            </a:r>
            <a:r>
              <a:rPr lang="sl-SI" sz="2400" dirty="0" err="1" smtClean="0"/>
              <a:t>survey</a:t>
            </a:r>
            <a:r>
              <a:rPr lang="sl-SI" sz="2400" dirty="0" smtClean="0"/>
              <a:t> </a:t>
            </a:r>
            <a:r>
              <a:rPr lang="sl-SI" sz="2400" dirty="0" err="1" smtClean="0"/>
              <a:t>questions</a:t>
            </a:r>
            <a:r>
              <a:rPr lang="sl-SI" sz="2400" dirty="0" smtClean="0"/>
              <a:t>  + </a:t>
            </a:r>
            <a:r>
              <a:rPr lang="sl-SI" sz="2400" dirty="0" err="1" smtClean="0"/>
              <a:t>results</a:t>
            </a:r>
            <a:r>
              <a:rPr lang="sl-SI" sz="2400" dirty="0" smtClean="0"/>
              <a:t> are to be </a:t>
            </a:r>
            <a:r>
              <a:rPr lang="sl-SI" sz="2400" dirty="0" err="1" smtClean="0"/>
              <a:t>explained</a:t>
            </a:r>
            <a:endParaRPr lang="sl-SI" sz="2400" dirty="0" smtClean="0"/>
          </a:p>
          <a:p>
            <a:r>
              <a:rPr lang="sl-SI" sz="2400" dirty="0" err="1" smtClean="0"/>
              <a:t>Group</a:t>
            </a:r>
            <a:r>
              <a:rPr lang="sl-SI" sz="2400" dirty="0" smtClean="0"/>
              <a:t> 1 – </a:t>
            </a:r>
            <a:r>
              <a:rPr lang="sl-SI" sz="2400" dirty="0" err="1" smtClean="0"/>
              <a:t>Question</a:t>
            </a:r>
            <a:r>
              <a:rPr lang="sl-SI" sz="2400" dirty="0" smtClean="0"/>
              <a:t> 1 </a:t>
            </a:r>
            <a:r>
              <a:rPr lang="sl-SI" sz="2400" dirty="0" err="1" smtClean="0"/>
              <a:t>and</a:t>
            </a:r>
            <a:r>
              <a:rPr lang="sl-SI" sz="2400" dirty="0" smtClean="0"/>
              <a:t> 2</a:t>
            </a:r>
          </a:p>
          <a:p>
            <a:r>
              <a:rPr lang="sl-SI" sz="2400" dirty="0" smtClean="0"/>
              <a:t>G2 – Q3 &amp; Q4, G3 – Q5 &amp; Q6, G4 – Q7 &amp; Q8, G5 – Q9 &amp; Q10</a:t>
            </a:r>
          </a:p>
          <a:p>
            <a:r>
              <a:rPr lang="sl-SI" sz="2400" dirty="0" err="1" smtClean="0"/>
              <a:t>Compare</a:t>
            </a:r>
            <a:r>
              <a:rPr lang="sl-SI" sz="2400" dirty="0" smtClean="0"/>
              <a:t> </a:t>
            </a:r>
            <a:r>
              <a:rPr lang="sl-SI" sz="2400" dirty="0" err="1" smtClean="0"/>
              <a:t>the</a:t>
            </a:r>
            <a:r>
              <a:rPr lang="sl-SI" sz="2400" dirty="0" smtClean="0"/>
              <a:t> </a:t>
            </a:r>
            <a:r>
              <a:rPr lang="sl-SI" sz="2400" dirty="0" err="1" smtClean="0"/>
              <a:t>examined</a:t>
            </a:r>
            <a:r>
              <a:rPr lang="sl-SI" sz="2400" dirty="0" smtClean="0"/>
              <a:t> </a:t>
            </a:r>
            <a:r>
              <a:rPr lang="sl-SI" sz="2400" dirty="0" err="1" smtClean="0"/>
              <a:t>questions</a:t>
            </a:r>
            <a:r>
              <a:rPr lang="sl-SI" sz="2400" dirty="0" smtClean="0"/>
              <a:t> </a:t>
            </a:r>
            <a:r>
              <a:rPr lang="sl-SI" sz="2400" dirty="0" err="1" smtClean="0"/>
              <a:t>with</a:t>
            </a:r>
            <a:r>
              <a:rPr lang="sl-SI" sz="2400" dirty="0" smtClean="0"/>
              <a:t> data </a:t>
            </a:r>
            <a:r>
              <a:rPr lang="sl-SI" sz="2400" dirty="0" err="1" smtClean="0"/>
              <a:t>from</a:t>
            </a:r>
            <a:r>
              <a:rPr lang="sl-SI" sz="2400" dirty="0" smtClean="0"/>
              <a:t> Q11, Q12 </a:t>
            </a:r>
            <a:r>
              <a:rPr lang="sl-SI" sz="2400" dirty="0" err="1" smtClean="0"/>
              <a:t>and</a:t>
            </a:r>
            <a:r>
              <a:rPr lang="sl-SI" sz="2400" dirty="0" smtClean="0"/>
              <a:t> Q13</a:t>
            </a:r>
          </a:p>
          <a:p>
            <a:r>
              <a:rPr lang="sl-SI" sz="2400" dirty="0" err="1" smtClean="0"/>
              <a:t>Explain</a:t>
            </a:r>
            <a:r>
              <a:rPr lang="sl-SI" sz="2400" dirty="0" smtClean="0"/>
              <a:t>, </a:t>
            </a:r>
            <a:r>
              <a:rPr lang="sl-SI" sz="2400" dirty="0" err="1" smtClean="0"/>
              <a:t>why</a:t>
            </a:r>
            <a:r>
              <a:rPr lang="sl-SI" sz="2400" dirty="0" smtClean="0"/>
              <a:t> </a:t>
            </a:r>
            <a:r>
              <a:rPr lang="sl-SI" sz="2400" dirty="0" err="1" smtClean="0"/>
              <a:t>there</a:t>
            </a:r>
            <a:r>
              <a:rPr lang="sl-SI" sz="2400" dirty="0" smtClean="0"/>
              <a:t> are </a:t>
            </a:r>
            <a:r>
              <a:rPr lang="sl-SI" sz="2400" dirty="0" err="1" smtClean="0"/>
              <a:t>differences</a:t>
            </a:r>
            <a:r>
              <a:rPr lang="sl-SI" sz="2400" dirty="0" smtClean="0"/>
              <a:t> </a:t>
            </a:r>
            <a:r>
              <a:rPr lang="sl-SI" sz="2400" dirty="0" err="1" smtClean="0"/>
              <a:t>and</a:t>
            </a:r>
            <a:r>
              <a:rPr lang="sl-SI" sz="2400" dirty="0" smtClean="0"/>
              <a:t> </a:t>
            </a:r>
            <a:r>
              <a:rPr lang="sl-SI" sz="2400" dirty="0" err="1" smtClean="0"/>
              <a:t>similarities</a:t>
            </a:r>
            <a:r>
              <a:rPr lang="sl-SI" sz="2400" dirty="0" smtClean="0"/>
              <a:t> </a:t>
            </a:r>
            <a:r>
              <a:rPr lang="sl-SI" sz="2400" dirty="0" err="1" smtClean="0"/>
              <a:t>between</a:t>
            </a:r>
            <a:r>
              <a:rPr lang="sl-SI" sz="2400" dirty="0" smtClean="0"/>
              <a:t> </a:t>
            </a:r>
            <a:r>
              <a:rPr lang="sl-SI" sz="2400" dirty="0" err="1" smtClean="0"/>
              <a:t>countries</a:t>
            </a:r>
            <a:endParaRPr lang="sl-SI" sz="2400" dirty="0" smtClean="0"/>
          </a:p>
          <a:p>
            <a:endParaRPr lang="sl-SI" sz="2400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63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51579" y="91441"/>
            <a:ext cx="9603275" cy="944879"/>
          </a:xfrm>
        </p:spPr>
        <p:txBody>
          <a:bodyPr>
            <a:normAutofit fontScale="90000"/>
          </a:bodyPr>
          <a:lstStyle/>
          <a:p>
            <a:r>
              <a:rPr lang="sl-SI" b="1" dirty="0"/>
              <a:t>1. What </a:t>
            </a:r>
            <a:r>
              <a:rPr lang="sl-SI" b="1" dirty="0" err="1"/>
              <a:t>kind</a:t>
            </a:r>
            <a:r>
              <a:rPr lang="sl-SI" b="1" dirty="0"/>
              <a:t> </a:t>
            </a:r>
            <a:r>
              <a:rPr lang="sl-SI" b="1" dirty="0" err="1"/>
              <a:t>of</a:t>
            </a:r>
            <a:r>
              <a:rPr lang="sl-SI" b="1" dirty="0"/>
              <a:t> </a:t>
            </a:r>
            <a:r>
              <a:rPr lang="sl-SI" b="1" dirty="0" err="1"/>
              <a:t>media</a:t>
            </a:r>
            <a:r>
              <a:rPr lang="sl-SI" b="1" dirty="0"/>
              <a:t> are </a:t>
            </a:r>
            <a:r>
              <a:rPr lang="sl-SI" b="1" dirty="0" err="1"/>
              <a:t>you</a:t>
            </a:r>
            <a:r>
              <a:rPr lang="sl-SI" b="1" dirty="0"/>
              <a:t> </a:t>
            </a:r>
            <a:r>
              <a:rPr lang="sl-SI" b="1" dirty="0" err="1"/>
              <a:t>exposed</a:t>
            </a:r>
            <a:r>
              <a:rPr lang="sl-SI" b="1" dirty="0"/>
              <a:t> to? (What </a:t>
            </a:r>
            <a:r>
              <a:rPr lang="sl-SI" b="1" dirty="0" err="1"/>
              <a:t>kind</a:t>
            </a:r>
            <a:r>
              <a:rPr lang="sl-SI" b="1" dirty="0"/>
              <a:t> </a:t>
            </a:r>
            <a:r>
              <a:rPr lang="sl-SI" b="1" dirty="0" err="1"/>
              <a:t>of</a:t>
            </a:r>
            <a:r>
              <a:rPr lang="sl-SI" b="1" dirty="0"/>
              <a:t> </a:t>
            </a:r>
            <a:r>
              <a:rPr lang="sl-SI" b="1" dirty="0" err="1"/>
              <a:t>media</a:t>
            </a:r>
            <a:r>
              <a:rPr lang="sl-SI" b="1" dirty="0"/>
              <a:t> do </a:t>
            </a:r>
            <a:r>
              <a:rPr lang="sl-SI" b="1" dirty="0" err="1"/>
              <a:t>you</a:t>
            </a:r>
            <a:r>
              <a:rPr lang="sl-SI" b="1" dirty="0"/>
              <a:t> </a:t>
            </a:r>
            <a:r>
              <a:rPr lang="sl-SI" b="1" dirty="0" err="1"/>
              <a:t>follow</a:t>
            </a:r>
            <a:r>
              <a:rPr lang="sl-SI" b="1" dirty="0"/>
              <a:t>/</a:t>
            </a:r>
            <a:r>
              <a:rPr lang="sl-SI" b="1" dirty="0" err="1"/>
              <a:t>read</a:t>
            </a:r>
            <a:r>
              <a:rPr lang="sl-SI" b="1" dirty="0"/>
              <a:t>/</a:t>
            </a:r>
            <a:r>
              <a:rPr lang="sl-SI" b="1" dirty="0" err="1"/>
              <a:t>watch</a:t>
            </a:r>
            <a:r>
              <a:rPr lang="sl-SI" b="1" dirty="0"/>
              <a:t>?)</a:t>
            </a:r>
            <a:br>
              <a:rPr lang="sl-SI" b="1" dirty="0"/>
            </a:br>
            <a:endParaRPr lang="sl-SI" b="1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717060"/>
              </p:ext>
            </p:extLst>
          </p:nvPr>
        </p:nvGraphicFramePr>
        <p:xfrm>
          <a:off x="0" y="1524000"/>
          <a:ext cx="12192000" cy="448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značba mest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4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52075" y="133959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sl-SI" b="1" dirty="0"/>
              <a:t>2. How </a:t>
            </a:r>
            <a:r>
              <a:rPr lang="sl-SI" b="1" dirty="0" err="1"/>
              <a:t>often</a:t>
            </a:r>
            <a:r>
              <a:rPr lang="sl-SI" b="1" dirty="0"/>
              <a:t> do </a:t>
            </a:r>
            <a:r>
              <a:rPr lang="sl-SI" b="1" dirty="0" err="1"/>
              <a:t>you</a:t>
            </a:r>
            <a:r>
              <a:rPr lang="sl-SI" b="1" dirty="0"/>
              <a:t> </a:t>
            </a:r>
            <a:r>
              <a:rPr lang="sl-SI" b="1" dirty="0" err="1"/>
              <a:t>read</a:t>
            </a:r>
            <a:r>
              <a:rPr lang="sl-SI" b="1" dirty="0"/>
              <a:t> </a:t>
            </a:r>
            <a:r>
              <a:rPr lang="sl-SI" b="1" dirty="0" err="1"/>
              <a:t>the</a:t>
            </a:r>
            <a:r>
              <a:rPr lang="sl-SI" b="1" dirty="0"/>
              <a:t> </a:t>
            </a:r>
            <a:r>
              <a:rPr lang="sl-SI" b="1" dirty="0" err="1"/>
              <a:t>news</a:t>
            </a:r>
            <a:r>
              <a:rPr lang="sl-SI" b="1" dirty="0"/>
              <a:t> (</a:t>
            </a:r>
            <a:r>
              <a:rPr lang="sl-SI" b="1" dirty="0" err="1"/>
              <a:t>online</a:t>
            </a:r>
            <a:r>
              <a:rPr lang="sl-SI" b="1" dirty="0"/>
              <a:t>, </a:t>
            </a:r>
            <a:r>
              <a:rPr lang="sl-SI" b="1" dirty="0" err="1"/>
              <a:t>newspaper</a:t>
            </a:r>
            <a:r>
              <a:rPr lang="sl-SI" b="1" dirty="0"/>
              <a:t>)?</a:t>
            </a:r>
            <a:r>
              <a:rPr lang="sl-SI" dirty="0"/>
              <a:t> </a:t>
            </a:r>
            <a:br>
              <a:rPr lang="sl-SI" dirty="0"/>
            </a:b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306636"/>
              </p:ext>
            </p:extLst>
          </p:nvPr>
        </p:nvGraphicFramePr>
        <p:xfrm>
          <a:off x="365760" y="1869440"/>
          <a:ext cx="11897359" cy="4236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značba mest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78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52075" y="133959"/>
            <a:ext cx="9603275" cy="1049235"/>
          </a:xfrm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sl-SI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3. How </a:t>
            </a:r>
            <a:r>
              <a:rPr lang="sl-SI" sz="28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often</a:t>
            </a:r>
            <a:r>
              <a:rPr lang="sl-SI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do </a:t>
            </a:r>
            <a:r>
              <a:rPr lang="sl-SI" sz="28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you</a:t>
            </a:r>
            <a:r>
              <a:rPr lang="sl-SI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sl-SI" sz="28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use</a:t>
            </a:r>
            <a:r>
              <a:rPr lang="sl-SI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social </a:t>
            </a:r>
            <a:r>
              <a:rPr lang="sl-SI" sz="28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networks</a:t>
            </a:r>
            <a:r>
              <a:rPr lang="sl-SI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to </a:t>
            </a:r>
            <a:r>
              <a:rPr lang="sl-SI" sz="28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read</a:t>
            </a:r>
            <a:r>
              <a:rPr lang="sl-SI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sl-SI" sz="28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the</a:t>
            </a:r>
            <a:r>
              <a:rPr lang="sl-SI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sl-SI" sz="28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news</a:t>
            </a:r>
            <a:r>
              <a:rPr lang="sl-SI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?</a:t>
            </a:r>
            <a:r>
              <a:rPr lang="sl-SI" sz="2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</a:p>
        </p:txBody>
      </p:sp>
      <p:graphicFrame>
        <p:nvGraphicFramePr>
          <p:cNvPr id="5" name="Označba mest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95130"/>
              </p:ext>
            </p:extLst>
          </p:nvPr>
        </p:nvGraphicFramePr>
        <p:xfrm>
          <a:off x="0" y="1625600"/>
          <a:ext cx="12191999" cy="4500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značba mest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73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4. How do you know that a piece of news is fake? (more than one answer possible)</a:t>
            </a:r>
            <a:r>
              <a:rPr lang="en-US" dirty="0"/>
              <a:t> 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540660"/>
              </p:ext>
            </p:extLst>
          </p:nvPr>
        </p:nvGraphicFramePr>
        <p:xfrm>
          <a:off x="0" y="1615440"/>
          <a:ext cx="12191999" cy="448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značba mest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2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51578" y="245719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5. For what purpose do you use social networks? (more than one answer possible)</a:t>
            </a:r>
            <a:r>
              <a:rPr lang="en-US" dirty="0"/>
              <a:t> 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627945"/>
              </p:ext>
            </p:extLst>
          </p:nvPr>
        </p:nvGraphicFramePr>
        <p:xfrm>
          <a:off x="0" y="1595120"/>
          <a:ext cx="12191999" cy="44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značba mest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22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52075" y="113639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6. How dangerous can fake news be? 1 - None, it is just for fun5 - It could be dangerous manipulation</a:t>
            </a:r>
            <a:r>
              <a:rPr lang="en-US" dirty="0"/>
              <a:t> 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213009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značba mest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59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What is your personal reaction to fake news?</a:t>
            </a:r>
            <a:r>
              <a:rPr lang="en-US" dirty="0"/>
              <a:t> 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313687"/>
              </p:ext>
            </p:extLst>
          </p:nvPr>
        </p:nvGraphicFramePr>
        <p:xfrm>
          <a:off x="0" y="1219200"/>
          <a:ext cx="12191999" cy="4927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značba mest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51578" y="93319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8. Have you been trained in Media Literacy (using media, media criticism) in the classroom ?</a:t>
            </a:r>
            <a:r>
              <a:rPr lang="en-US" dirty="0"/>
              <a:t> 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913160"/>
              </p:ext>
            </p:extLst>
          </p:nvPr>
        </p:nvGraphicFramePr>
        <p:xfrm>
          <a:off x="0" y="1584960"/>
          <a:ext cx="12191999" cy="456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značba mest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7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9. Have you been trained on Fake news in the classroom?</a:t>
            </a:r>
            <a:r>
              <a:rPr lang="en-US" dirty="0"/>
              <a:t> </a:t>
            </a:r>
            <a:endParaRPr lang="sl-SI" dirty="0"/>
          </a:p>
        </p:txBody>
      </p:sp>
      <p:graphicFrame>
        <p:nvGraphicFramePr>
          <p:cNvPr id="5" name="Označba mest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352522"/>
              </p:ext>
            </p:extLst>
          </p:nvPr>
        </p:nvGraphicFramePr>
        <p:xfrm>
          <a:off x="0" y="1686560"/>
          <a:ext cx="12191999" cy="44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značba mest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8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" descr="1. What kind of media are you exposed to? (What kind of media do you follow/read/watch?) (n = 35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655" y="1634212"/>
            <a:ext cx="11416665" cy="3567708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541655" y="304801"/>
            <a:ext cx="11264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sz="2400" b="1" dirty="0">
                <a:solidFill>
                  <a:srgbClr val="000000"/>
                </a:solidFill>
                <a:latin typeface="Calibri"/>
              </a:rPr>
              <a:t>1. What kind of media are you exposed to? (What kind of media do you follow/read/watch?) (n = 350)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3163570" y="1143000"/>
            <a:ext cx="5715000" cy="28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sz="1200" dirty="0">
                <a:solidFill>
                  <a:srgbClr val="000000"/>
                </a:solidFill>
                <a:latin typeface="Calibri"/>
              </a:rPr>
              <a:t>Multiple answers are possible</a:t>
            </a:r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7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10. Have you ever spread fake news?</a:t>
            </a:r>
            <a:r>
              <a:rPr lang="en-US" dirty="0"/>
              <a:t> 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428858"/>
              </p:ext>
            </p:extLst>
          </p:nvPr>
        </p:nvGraphicFramePr>
        <p:xfrm>
          <a:off x="0" y="1676400"/>
          <a:ext cx="12191999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značba mest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68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11. </a:t>
            </a:r>
            <a:r>
              <a:rPr lang="sl-SI" b="1" dirty="0" err="1"/>
              <a:t>Gender</a:t>
            </a:r>
            <a:r>
              <a:rPr lang="sl-SI" b="1" dirty="0"/>
              <a:t>:</a:t>
            </a:r>
            <a:r>
              <a:rPr lang="sl-SI" dirty="0"/>
              <a:t> </a:t>
            </a:r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639890"/>
              </p:ext>
            </p:extLst>
          </p:nvPr>
        </p:nvGraphicFramePr>
        <p:xfrm>
          <a:off x="0" y="1554480"/>
          <a:ext cx="12191999" cy="4551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značba mest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7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12. </a:t>
            </a:r>
            <a:r>
              <a:rPr lang="sl-SI" b="1" dirty="0" err="1"/>
              <a:t>Which</a:t>
            </a:r>
            <a:r>
              <a:rPr lang="sl-SI" b="1" dirty="0"/>
              <a:t> age </a:t>
            </a:r>
            <a:r>
              <a:rPr lang="sl-SI" b="1" dirty="0" err="1"/>
              <a:t>group</a:t>
            </a:r>
            <a:r>
              <a:rPr lang="sl-SI" b="1" dirty="0"/>
              <a:t> do </a:t>
            </a:r>
            <a:r>
              <a:rPr lang="sl-SI" b="1" dirty="0" err="1"/>
              <a:t>you</a:t>
            </a:r>
            <a:r>
              <a:rPr lang="sl-SI" b="1" dirty="0"/>
              <a:t> </a:t>
            </a:r>
            <a:r>
              <a:rPr lang="sl-SI" b="1" dirty="0" err="1"/>
              <a:t>belong</a:t>
            </a:r>
            <a:r>
              <a:rPr lang="sl-SI" b="1" dirty="0"/>
              <a:t> to?</a:t>
            </a:r>
            <a:r>
              <a:rPr lang="sl-SI" dirty="0"/>
              <a:t> </a:t>
            </a:r>
            <a:br>
              <a:rPr lang="sl-SI" dirty="0"/>
            </a:br>
            <a:endParaRPr lang="sl-SI" dirty="0"/>
          </a:p>
        </p:txBody>
      </p:sp>
      <p:graphicFrame>
        <p:nvGraphicFramePr>
          <p:cNvPr id="5" name="Označba mest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740405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značba mest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15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13. What is your current status?</a:t>
            </a:r>
            <a:r>
              <a:rPr lang="en-US" dirty="0"/>
              <a:t> 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854276"/>
              </p:ext>
            </p:extLst>
          </p:nvPr>
        </p:nvGraphicFramePr>
        <p:xfrm>
          <a:off x="0" y="1853754"/>
          <a:ext cx="12191999" cy="4252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značba mest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90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WHAT ABOUT FAKE NEWS?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77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How often do you read the news (online, newspaper)? (n = 35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815" y="923290"/>
            <a:ext cx="13399008" cy="418719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209040" y="381000"/>
            <a:ext cx="949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sl-SI" sz="2400" b="1" dirty="0" smtClean="0">
                <a:solidFill>
                  <a:srgbClr val="000000"/>
                </a:solidFill>
                <a:latin typeface="Calibri"/>
              </a:rPr>
              <a:t>2. </a:t>
            </a:r>
            <a:r>
              <a:rPr sz="2400" b="1" dirty="0" smtClean="0">
                <a:solidFill>
                  <a:srgbClr val="000000"/>
                </a:solidFill>
                <a:latin typeface="Calibri"/>
              </a:rPr>
              <a:t>How </a:t>
            </a:r>
            <a:r>
              <a:rPr sz="2400" b="1" dirty="0">
                <a:solidFill>
                  <a:srgbClr val="000000"/>
                </a:solidFill>
                <a:latin typeface="Calibri"/>
              </a:rPr>
              <a:t>often do you read the news (online, newspaper)? (n = 350)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3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How often do you use social networks to read the news? (n = 35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54" y="1077536"/>
            <a:ext cx="11832525" cy="3697664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792480" y="381001"/>
            <a:ext cx="10454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sl-SI" sz="2800" b="1" dirty="0" smtClean="0">
                <a:solidFill>
                  <a:srgbClr val="000000"/>
                </a:solidFill>
                <a:latin typeface="Calibri"/>
              </a:rPr>
              <a:t>3. </a:t>
            </a:r>
            <a:r>
              <a:rPr sz="2800" b="1" dirty="0" smtClean="0">
                <a:solidFill>
                  <a:srgbClr val="000000"/>
                </a:solidFill>
                <a:latin typeface="Calibri"/>
              </a:rPr>
              <a:t>How </a:t>
            </a:r>
            <a:r>
              <a:rPr sz="2800" b="1" dirty="0">
                <a:solidFill>
                  <a:srgbClr val="000000"/>
                </a:solidFill>
                <a:latin typeface="Calibri"/>
              </a:rPr>
              <a:t>often do you use social networks to read the news? (n = 350)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7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" descr="How do you know that a piece of news is fake? (more than one answer possible) (n = 35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494" y="1143000"/>
            <a:ext cx="11306629" cy="395732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198880" y="381001"/>
            <a:ext cx="7659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sl-SI" sz="2400" b="1" dirty="0" smtClean="0">
                <a:solidFill>
                  <a:srgbClr val="000000"/>
                </a:solidFill>
                <a:latin typeface="Calibri"/>
              </a:rPr>
              <a:t>4. </a:t>
            </a:r>
            <a:r>
              <a:rPr sz="2400" b="1" dirty="0" smtClean="0">
                <a:solidFill>
                  <a:srgbClr val="000000"/>
                </a:solidFill>
                <a:latin typeface="Calibri"/>
              </a:rPr>
              <a:t>How </a:t>
            </a:r>
            <a:r>
              <a:rPr sz="2400" b="1" dirty="0">
                <a:solidFill>
                  <a:srgbClr val="000000"/>
                </a:solidFill>
                <a:latin typeface="Calibri"/>
              </a:rPr>
              <a:t>do you know that a piece of news is fake? (more than one answer possible) (n = 350)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3356610" y="1143000"/>
            <a:ext cx="5715000" cy="28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sz="1200">
                <a:solidFill>
                  <a:srgbClr val="000000"/>
                </a:solidFill>
                <a:latin typeface="Calibri"/>
              </a:rPr>
              <a:t>Multiple answers are possible</a:t>
            </a:r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61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" descr="For what purpose do you use social networks? (more than one answer possible) (n = 35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695" y="1217930"/>
            <a:ext cx="11188192" cy="349631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66240" y="26253"/>
            <a:ext cx="7303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sl-SI" sz="2400" b="1" dirty="0" smtClean="0">
                <a:solidFill>
                  <a:srgbClr val="000000"/>
                </a:solidFill>
                <a:latin typeface="Calibri"/>
              </a:rPr>
              <a:t>5. </a:t>
            </a:r>
            <a:r>
              <a:rPr sz="2400" b="1" dirty="0" smtClean="0">
                <a:solidFill>
                  <a:srgbClr val="000000"/>
                </a:solidFill>
                <a:latin typeface="Calibri"/>
              </a:rPr>
              <a:t>For </a:t>
            </a:r>
            <a:r>
              <a:rPr sz="2400" b="1" dirty="0">
                <a:solidFill>
                  <a:srgbClr val="000000"/>
                </a:solidFill>
                <a:latin typeface="Calibri"/>
              </a:rPr>
              <a:t>what purpose do you use social networks? (more than one answer possible) (n = 350)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3143250" y="857250"/>
            <a:ext cx="5715000" cy="28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sz="1200">
                <a:solidFill>
                  <a:srgbClr val="000000"/>
                </a:solidFill>
                <a:latin typeface="Calibri"/>
              </a:rPr>
              <a:t>Multiple answers are possible</a:t>
            </a:r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04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How dangerous can fake news be? 1 - None, it is just for fun5 - It could be dangerous manipulation (n = 324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614" y="1085850"/>
            <a:ext cx="10583545" cy="489489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087120" y="381001"/>
            <a:ext cx="77711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sl-SI" sz="2400" b="1" dirty="0" smtClean="0">
                <a:solidFill>
                  <a:srgbClr val="000000"/>
                </a:solidFill>
                <a:latin typeface="Calibri"/>
              </a:rPr>
              <a:t>6. </a:t>
            </a:r>
            <a:r>
              <a:rPr sz="2400" b="1" dirty="0" smtClean="0">
                <a:solidFill>
                  <a:srgbClr val="000000"/>
                </a:solidFill>
                <a:latin typeface="Calibri"/>
              </a:rPr>
              <a:t>How </a:t>
            </a:r>
            <a:r>
              <a:rPr sz="2400" b="1" dirty="0">
                <a:solidFill>
                  <a:srgbClr val="000000"/>
                </a:solidFill>
                <a:latin typeface="Calibri"/>
              </a:rPr>
              <a:t>dangerous can fake news be? 1 - None, it is just for fun5 - It could be dangerous manipulation (n = 324)</a:t>
            </a: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" descr="What is your personal reaction to fake news? (n = 34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55" y="1143000"/>
            <a:ext cx="11070336" cy="345948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554480" y="381000"/>
            <a:ext cx="8554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sl-SI" sz="2400" b="1" dirty="0" smtClean="0">
                <a:solidFill>
                  <a:srgbClr val="000000"/>
                </a:solidFill>
                <a:latin typeface="Calibri"/>
              </a:rPr>
              <a:t>7. </a:t>
            </a:r>
            <a:r>
              <a:rPr sz="2400" b="1" dirty="0" smtClean="0">
                <a:solidFill>
                  <a:srgbClr val="000000"/>
                </a:solidFill>
                <a:latin typeface="Calibri"/>
              </a:rPr>
              <a:t>What </a:t>
            </a:r>
            <a:r>
              <a:rPr sz="2400" b="1" dirty="0">
                <a:solidFill>
                  <a:srgbClr val="000000"/>
                </a:solidFill>
                <a:latin typeface="Calibri"/>
              </a:rPr>
              <a:t>is your personal reaction to fake news? (n = 341)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3117723" y="1211997"/>
            <a:ext cx="5715000" cy="28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sz="1200" dirty="0">
                <a:solidFill>
                  <a:srgbClr val="000000"/>
                </a:solidFill>
                <a:latin typeface="Calibri"/>
              </a:rPr>
              <a:t>Multiple answers are possible</a:t>
            </a:r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3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171</TotalTime>
  <Words>574</Words>
  <Application>Microsoft Office PowerPoint</Application>
  <PresentationFormat>Širokozaslonsko</PresentationFormat>
  <Paragraphs>82</Paragraphs>
  <Slides>34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34</vt:i4>
      </vt:variant>
    </vt:vector>
  </HeadingPairs>
  <TitlesOfParts>
    <vt:vector size="38" baseType="lpstr">
      <vt:lpstr>Arial</vt:lpstr>
      <vt:lpstr>Calibri</vt:lpstr>
      <vt:lpstr>Gill Sans MT</vt:lpstr>
      <vt:lpstr>Gallery</vt:lpstr>
      <vt:lpstr>SURVEY ANALYSIS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Country comparison</vt:lpstr>
      <vt:lpstr>WORK IN GROUPS</vt:lpstr>
      <vt:lpstr>1. What kind of media are you exposed to? (What kind of media do you follow/read/watch?) </vt:lpstr>
      <vt:lpstr>2. How often do you read the news (online, newspaper)?  </vt:lpstr>
      <vt:lpstr>3. How often do you use social networks to read the news? </vt:lpstr>
      <vt:lpstr>4. How do you know that a piece of news is fake? (more than one answer possible) </vt:lpstr>
      <vt:lpstr>5. For what purpose do you use social networks? (more than one answer possible) </vt:lpstr>
      <vt:lpstr>6. How dangerous can fake news be? 1 - None, it is just for fun5 - It could be dangerous manipulation </vt:lpstr>
      <vt:lpstr>7. What is your personal reaction to fake news? </vt:lpstr>
      <vt:lpstr>8. Have you been trained in Media Literacy (using media, media criticism) in the classroom ? </vt:lpstr>
      <vt:lpstr>9. Have you been trained on Fake news in the classroom? </vt:lpstr>
      <vt:lpstr>10. Have you ever spread fake news? </vt:lpstr>
      <vt:lpstr>11. Gender: </vt:lpstr>
      <vt:lpstr>12. Which age group do you belong to?  </vt:lpstr>
      <vt:lpstr>13. What is your current status? </vt:lpstr>
      <vt:lpstr>WHAT ABOUT FAKE NEWS?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ANALYSIS</dc:title>
  <dc:creator>Uporabnik</dc:creator>
  <cp:lastModifiedBy>Uporabnik</cp:lastModifiedBy>
  <cp:revision>16</cp:revision>
  <dcterms:created xsi:type="dcterms:W3CDTF">2020-02-03T10:05:57Z</dcterms:created>
  <dcterms:modified xsi:type="dcterms:W3CDTF">2020-02-05T21:29:42Z</dcterms:modified>
</cp:coreProperties>
</file>