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334" r:id="rId3"/>
    <p:sldId id="280" r:id="rId4"/>
    <p:sldId id="270" r:id="rId5"/>
    <p:sldId id="269" r:id="rId6"/>
    <p:sldId id="278" r:id="rId7"/>
    <p:sldId id="276" r:id="rId8"/>
    <p:sldId id="315" r:id="rId9"/>
    <p:sldId id="316" r:id="rId10"/>
    <p:sldId id="318" r:id="rId11"/>
    <p:sldId id="317"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299" r:id="rId26"/>
    <p:sldId id="303" r:id="rId27"/>
    <p:sldId id="305" r:id="rId28"/>
    <p:sldId id="314" r:id="rId29"/>
    <p:sldId id="311" r:id="rId30"/>
    <p:sldId id="33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CDF5"/>
    <a:srgbClr val="008DF9"/>
    <a:srgbClr val="FF8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35" autoAdjust="0"/>
  </p:normalViewPr>
  <p:slideViewPr>
    <p:cSldViewPr snapToGrid="0" snapToObjects="1">
      <p:cViewPr>
        <p:scale>
          <a:sx n="100" d="100"/>
          <a:sy n="100" d="100"/>
        </p:scale>
        <p:origin x="-177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939278"/>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sl-SI"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0FAA508-F0CD-46EA-95FB-26B559A0B5D9}" type="datetimeFigureOut">
              <a:rPr lang="en-US" smtClean="0"/>
              <a:t>12/11/19</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sl-SI"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sl-SI"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sl-SI"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sl-SI"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sl-SI"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sl-SI"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sl-SI"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sl-SI"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294926"/>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900113" y="244158"/>
            <a:ext cx="7345362" cy="1041082"/>
          </a:xfrm>
        </p:spPr>
        <p:txBody>
          <a:bodyPr/>
          <a:lstStyle/>
          <a:p>
            <a:r>
              <a:rPr lang="sl-SI" dirty="0" smtClean="0"/>
              <a:t>Click to edit Master title style</a:t>
            </a:r>
            <a:endParaRPr dirty="0"/>
          </a:p>
        </p:txBody>
      </p:sp>
      <p:sp>
        <p:nvSpPr>
          <p:cNvPr id="3" name="Content Placeholder 2"/>
          <p:cNvSpPr>
            <a:spLocks noGrp="1"/>
          </p:cNvSpPr>
          <p:nvPr>
            <p:ph idx="1"/>
          </p:nvPr>
        </p:nvSpPr>
        <p:spPr>
          <a:xfrm>
            <a:off x="306260" y="1396280"/>
            <a:ext cx="8548180" cy="5007102"/>
          </a:xfrm>
        </p:spPr>
        <p:txBody>
          <a:bodyPr/>
          <a:lstStyle>
            <a:lvl5pPr>
              <a:defRPr/>
            </a:lvl5pPr>
          </a:lstStyle>
          <a:p>
            <a:pPr lvl="0"/>
            <a:r>
              <a:rPr lang="sl-SI" dirty="0" smtClean="0"/>
              <a:t>Click to edit Master text styles</a:t>
            </a:r>
          </a:p>
          <a:p>
            <a:pPr lvl="1"/>
            <a:r>
              <a:rPr lang="sl-SI" dirty="0" smtClean="0"/>
              <a:t>Second level</a:t>
            </a:r>
          </a:p>
          <a:p>
            <a:pPr lvl="2"/>
            <a:r>
              <a:rPr lang="sl-SI" dirty="0" smtClean="0"/>
              <a:t>Third level</a:t>
            </a:r>
          </a:p>
          <a:p>
            <a:pPr lvl="3"/>
            <a:r>
              <a:rPr lang="sl-SI" dirty="0" smtClean="0"/>
              <a:t>Fourth level</a:t>
            </a:r>
          </a:p>
          <a:p>
            <a:pPr lvl="4"/>
            <a:r>
              <a:rPr lang="sl-SI" dirty="0"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sl-SI"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0FAA508-F0CD-46EA-95FB-26B559A0B5D9}" type="datetimeFigureOut">
              <a:rPr lang="en-US" smtClean="0"/>
              <a:t>12/11/19</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sl-SI"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sl-SI"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sl-SI"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a:p>
        </p:txBody>
      </p:sp>
      <p:sp>
        <p:nvSpPr>
          <p:cNvPr id="5" name="Date Placeholder 4"/>
          <p:cNvSpPr>
            <a:spLocks noGrp="1"/>
          </p:cNvSpPr>
          <p:nvPr>
            <p:ph type="dt" sz="half" idx="10"/>
          </p:nvPr>
        </p:nvSpPr>
        <p:spPr/>
        <p:txBody>
          <a:bodyPr/>
          <a:lstStyle/>
          <a:p>
            <a:fld id="{70FAA508-F0CD-46EA-95FB-26B559A0B5D9}" type="datetimeFigureOut">
              <a:rPr lang="en-US" smtClean="0"/>
              <a:t>12/11/19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sl-SI"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7" name="Date Placeholder 6"/>
          <p:cNvSpPr>
            <a:spLocks noGrp="1"/>
          </p:cNvSpPr>
          <p:nvPr>
            <p:ph type="dt" sz="half" idx="10"/>
          </p:nvPr>
        </p:nvSpPr>
        <p:spPr/>
        <p:txBody>
          <a:bodyPr/>
          <a:lstStyle/>
          <a:p>
            <a:fld id="{70FAA508-F0CD-46EA-95FB-26B559A0B5D9}" type="datetimeFigureOut">
              <a:rPr lang="en-US" smtClean="0"/>
              <a:t>12/11/19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sl-SI"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12/11/19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0FAA508-F0CD-46EA-95FB-26B559A0B5D9}" type="datetimeFigureOut">
              <a:rPr lang="en-US" smtClean="0"/>
              <a:t>12/11/19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sl-SI"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sl-SI"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sl-SI"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0FAA508-F0CD-46EA-95FB-26B559A0B5D9}" type="datetimeFigureOut">
              <a:rPr lang="en-US" smtClean="0"/>
              <a:t>12/11/19</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A822907-8A9D-4F6B-98F6-913902AD56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100" y="5089834"/>
            <a:ext cx="7342188" cy="995584"/>
          </a:xfrm>
        </p:spPr>
        <p:txBody>
          <a:bodyPr/>
          <a:lstStyle/>
          <a:p>
            <a:pPr algn="ctr"/>
            <a:r>
              <a:rPr lang="en-US" sz="2400" b="1" dirty="0" smtClean="0">
                <a:solidFill>
                  <a:srgbClr val="7F7F7F"/>
                </a:solidFill>
                <a:latin typeface="Calibri"/>
                <a:cs typeface="Calibri"/>
              </a:rPr>
              <a:t>Mitja SARDOČ, PhD</a:t>
            </a:r>
            <a:endParaRPr lang="en-US" sz="2800" b="1" dirty="0">
              <a:solidFill>
                <a:srgbClr val="7F7F7F"/>
              </a:solidFill>
              <a:latin typeface="Calibri"/>
              <a:cs typeface="Calibri"/>
            </a:endParaRPr>
          </a:p>
        </p:txBody>
      </p:sp>
      <p:sp>
        <p:nvSpPr>
          <p:cNvPr id="3" name="Subtitle 2"/>
          <p:cNvSpPr>
            <a:spLocks noGrp="1"/>
          </p:cNvSpPr>
          <p:nvPr>
            <p:ph type="subTitle" idx="1"/>
          </p:nvPr>
        </p:nvSpPr>
        <p:spPr>
          <a:xfrm>
            <a:off x="544031" y="1534481"/>
            <a:ext cx="8013034" cy="1792919"/>
          </a:xfrm>
        </p:spPr>
        <p:txBody>
          <a:bodyPr>
            <a:noAutofit/>
          </a:bodyPr>
          <a:lstStyle/>
          <a:p>
            <a:pPr algn="ctr"/>
            <a:r>
              <a:rPr lang="en-US" sz="4800" b="1" dirty="0" smtClean="0">
                <a:solidFill>
                  <a:schemeClr val="tx1">
                    <a:lumMod val="65000"/>
                    <a:lumOff val="35000"/>
                  </a:schemeClr>
                </a:solidFill>
                <a:latin typeface="Calibri"/>
                <a:cs typeface="Calibri"/>
              </a:rPr>
              <a:t>CITIZENSHIP EDUCATION IN A PLURALLY DIVERSE POLITY</a:t>
            </a:r>
          </a:p>
        </p:txBody>
      </p:sp>
    </p:spTree>
    <p:extLst>
      <p:ext uri="{BB962C8B-B14F-4D97-AF65-F5344CB8AC3E}">
        <p14:creationId xmlns:p14="http://schemas.microsoft.com/office/powerpoint/2010/main" val="32180947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60" y="244158"/>
            <a:ext cx="8548180" cy="1041082"/>
          </a:xfrm>
        </p:spPr>
        <p:txBody>
          <a:bodyPr>
            <a:noAutofit/>
          </a:bodyPr>
          <a:lstStyle/>
          <a:p>
            <a:r>
              <a:rPr lang="sl-SI" sz="3800" b="1" dirty="0" smtClean="0">
                <a:solidFill>
                  <a:schemeClr val="tx1">
                    <a:lumMod val="65000"/>
                    <a:lumOff val="35000"/>
                  </a:schemeClr>
                </a:solidFill>
                <a:latin typeface="Calibri"/>
                <a:cs typeface="Calibri"/>
              </a:rPr>
              <a:t>FREEDOM OF EXPRESSION: </a:t>
            </a:r>
            <a:br>
              <a:rPr lang="sl-SI" sz="3800" b="1" dirty="0" smtClean="0">
                <a:solidFill>
                  <a:schemeClr val="tx1">
                    <a:lumMod val="65000"/>
                    <a:lumOff val="35000"/>
                  </a:schemeClr>
                </a:solidFill>
                <a:latin typeface="Calibri"/>
                <a:cs typeface="Calibri"/>
              </a:rPr>
            </a:br>
            <a:r>
              <a:rPr lang="sl-SI" sz="3800" b="1" dirty="0" smtClean="0">
                <a:solidFill>
                  <a:schemeClr val="tx1">
                    <a:lumMod val="65000"/>
                    <a:lumOff val="35000"/>
                  </a:schemeClr>
                </a:solidFill>
                <a:latin typeface="Calibri"/>
                <a:cs typeface="Calibri"/>
              </a:rPr>
              <a:t>HISTORICAL ORIGINS</a:t>
            </a:r>
            <a:endParaRPr lang="en-US" sz="3800" dirty="0"/>
          </a:p>
        </p:txBody>
      </p:sp>
      <p:sp>
        <p:nvSpPr>
          <p:cNvPr id="3" name="Content Placeholder 2"/>
          <p:cNvSpPr>
            <a:spLocks noGrp="1"/>
          </p:cNvSpPr>
          <p:nvPr>
            <p:ph idx="1"/>
          </p:nvPr>
        </p:nvSpPr>
        <p:spPr/>
        <p:txBody>
          <a:bodyPr>
            <a:normAutofit/>
          </a:bodyPr>
          <a:lstStyle/>
          <a:p>
            <a:pPr marL="0" indent="0" algn="just">
              <a:spcBef>
                <a:spcPts val="0"/>
              </a:spcBef>
              <a:buNone/>
            </a:pPr>
            <a:r>
              <a:rPr lang="en-US" dirty="0" smtClean="0">
                <a:latin typeface="Calibri"/>
                <a:cs typeface="Calibri"/>
              </a:rPr>
              <a:t>“The </a:t>
            </a:r>
            <a:r>
              <a:rPr lang="en-US" dirty="0">
                <a:latin typeface="Calibri"/>
                <a:cs typeface="Calibri"/>
              </a:rPr>
              <a:t>contemporary debate over free </a:t>
            </a:r>
            <a:r>
              <a:rPr lang="en-US" dirty="0" smtClean="0">
                <a:latin typeface="Calibri"/>
                <a:cs typeface="Calibri"/>
              </a:rPr>
              <a:t>speech”, </a:t>
            </a:r>
            <a:r>
              <a:rPr lang="en-US" dirty="0">
                <a:latin typeface="Calibri"/>
                <a:cs typeface="Calibri"/>
              </a:rPr>
              <a:t>as Alan Haworth points </a:t>
            </a:r>
            <a:r>
              <a:rPr lang="en-US" dirty="0" smtClean="0">
                <a:latin typeface="Calibri"/>
                <a:cs typeface="Calibri"/>
              </a:rPr>
              <a:t>out, “began </a:t>
            </a:r>
            <a:r>
              <a:rPr lang="en-US" dirty="0">
                <a:latin typeface="Calibri"/>
                <a:cs typeface="Calibri"/>
              </a:rPr>
              <a:t>life as a set of arguments over religious toleration. After the seventeenth century, the argument was transposed, over time, from a theologically defined to a secular context</a:t>
            </a:r>
            <a:r>
              <a:rPr lang="en-US" dirty="0" smtClean="0">
                <a:latin typeface="Calibri"/>
                <a:cs typeface="Calibri"/>
              </a:rPr>
              <a:t>”. </a:t>
            </a:r>
          </a:p>
          <a:p>
            <a:pPr marL="0" indent="0" algn="just">
              <a:spcBef>
                <a:spcPts val="0"/>
              </a:spcBef>
              <a:buNone/>
            </a:pPr>
            <a:endParaRPr lang="en-US" dirty="0">
              <a:latin typeface="Calibri"/>
              <a:cs typeface="Calibri"/>
            </a:endParaRPr>
          </a:p>
          <a:p>
            <a:pPr marL="0" indent="0" algn="just">
              <a:spcBef>
                <a:spcPts val="0"/>
              </a:spcBef>
              <a:buNone/>
            </a:pPr>
            <a:r>
              <a:rPr lang="en-US" dirty="0">
                <a:latin typeface="Calibri"/>
                <a:cs typeface="Calibri"/>
              </a:rPr>
              <a:t>As a philosophical problem, freedom of expression, as Thomas Scanlon emphasizes eloquently, “is an instance of a more general problem about the nature and status of rights”. </a:t>
            </a:r>
          </a:p>
          <a:p>
            <a:pPr marL="0" indent="0" algn="just">
              <a:spcBef>
                <a:spcPts val="0"/>
              </a:spcBef>
              <a:buNone/>
            </a:pPr>
            <a:endParaRPr lang="en-US" dirty="0" smtClean="0">
              <a:latin typeface="Calibri"/>
              <a:cs typeface="Calibri"/>
            </a:endParaRPr>
          </a:p>
        </p:txBody>
      </p:sp>
    </p:spTree>
    <p:extLst>
      <p:ext uri="{BB962C8B-B14F-4D97-AF65-F5344CB8AC3E}">
        <p14:creationId xmlns:p14="http://schemas.microsoft.com/office/powerpoint/2010/main" val="62009063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
                                        <p:tgtEl>
                                          <p:spTgt spid="3">
                                            <p:txEl>
                                              <p:pRg st="0" end="0"/>
                                            </p:txEl>
                                          </p:spTgt>
                                        </p:tgtEl>
                                      </p:cBhvr>
                                    </p:animEffect>
                                    <p:anim calcmode="lin" valueType="num">
                                      <p:cBhvr>
                                        <p:cTn id="8" dur="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600"/>
                                        <p:tgtEl>
                                          <p:spTgt spid="3">
                                            <p:txEl>
                                              <p:pRg st="2" end="2"/>
                                            </p:txEl>
                                          </p:spTgt>
                                        </p:tgtEl>
                                      </p:cBhvr>
                                    </p:animEffect>
                                    <p:anim calcmode="lin" valueType="num">
                                      <p:cBhvr>
                                        <p:cTn id="16" dur="6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54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60" accel="100000" fill="hold">
                                          <p:stCondLst>
                                            <p:cond delay="54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60" y="244158"/>
            <a:ext cx="8548180" cy="1041082"/>
          </a:xfrm>
        </p:spPr>
        <p:txBody>
          <a:bodyPr>
            <a:noAutofit/>
          </a:bodyPr>
          <a:lstStyle/>
          <a:p>
            <a:r>
              <a:rPr lang="sl-SI" sz="3800" b="1" dirty="0" smtClean="0">
                <a:solidFill>
                  <a:schemeClr val="tx1">
                    <a:lumMod val="65000"/>
                    <a:lumOff val="35000"/>
                  </a:schemeClr>
                </a:solidFill>
                <a:latin typeface="Calibri"/>
                <a:cs typeface="Calibri"/>
              </a:rPr>
              <a:t>FREEDOM OF EXPRESSION: </a:t>
            </a:r>
            <a:br>
              <a:rPr lang="sl-SI" sz="3800" b="1" dirty="0" smtClean="0">
                <a:solidFill>
                  <a:schemeClr val="tx1">
                    <a:lumMod val="65000"/>
                    <a:lumOff val="35000"/>
                  </a:schemeClr>
                </a:solidFill>
                <a:latin typeface="Calibri"/>
                <a:cs typeface="Calibri"/>
              </a:rPr>
            </a:br>
            <a:r>
              <a:rPr lang="sl-SI" sz="3800" b="1" dirty="0" smtClean="0">
                <a:solidFill>
                  <a:schemeClr val="tx1">
                    <a:lumMod val="65000"/>
                    <a:lumOff val="35000"/>
                  </a:schemeClr>
                </a:solidFill>
                <a:latin typeface="Calibri"/>
                <a:cs typeface="Calibri"/>
              </a:rPr>
              <a:t>SOME PRELIMINARY CONSIDERATION</a:t>
            </a:r>
            <a:endParaRPr lang="en-US" sz="3800" dirty="0"/>
          </a:p>
        </p:txBody>
      </p:sp>
      <p:sp>
        <p:nvSpPr>
          <p:cNvPr id="3" name="Content Placeholder 2"/>
          <p:cNvSpPr>
            <a:spLocks noGrp="1"/>
          </p:cNvSpPr>
          <p:nvPr>
            <p:ph idx="1"/>
          </p:nvPr>
        </p:nvSpPr>
        <p:spPr/>
        <p:txBody>
          <a:bodyPr>
            <a:normAutofit/>
          </a:bodyPr>
          <a:lstStyle/>
          <a:p>
            <a:pPr marL="0" indent="0" algn="just">
              <a:spcBef>
                <a:spcPts val="0"/>
              </a:spcBef>
              <a:buNone/>
            </a:pPr>
            <a:r>
              <a:rPr lang="en-US" dirty="0">
                <a:latin typeface="Calibri"/>
                <a:cs typeface="Calibri"/>
              </a:rPr>
              <a:t>Both historically and conceptually, freedom of expression is among the basic civil liberties associated with the rights-based conception of citizenship and one of the most important principles of a democratic society. As Ronald </a:t>
            </a:r>
            <a:r>
              <a:rPr lang="en-US" dirty="0" err="1">
                <a:latin typeface="Calibri"/>
                <a:cs typeface="Calibri"/>
              </a:rPr>
              <a:t>Dworkin</a:t>
            </a:r>
            <a:r>
              <a:rPr lang="en-US" dirty="0">
                <a:latin typeface="Calibri"/>
                <a:cs typeface="Calibri"/>
              </a:rPr>
              <a:t> emphasizes </a:t>
            </a:r>
            <a:r>
              <a:rPr lang="en-US" dirty="0" smtClean="0">
                <a:latin typeface="Calibri"/>
                <a:cs typeface="Calibri"/>
              </a:rPr>
              <a:t>in one of </a:t>
            </a:r>
            <a:r>
              <a:rPr lang="en-US" dirty="0">
                <a:latin typeface="Calibri"/>
                <a:cs typeface="Calibri"/>
              </a:rPr>
              <a:t>his </a:t>
            </a:r>
            <a:r>
              <a:rPr lang="en-US" dirty="0" smtClean="0">
                <a:latin typeface="Calibri"/>
                <a:cs typeface="Calibri"/>
              </a:rPr>
              <a:t>articles, </a:t>
            </a:r>
            <a:r>
              <a:rPr lang="en-US" dirty="0">
                <a:latin typeface="Calibri"/>
                <a:cs typeface="Calibri"/>
              </a:rPr>
              <a:t>freedom </a:t>
            </a:r>
            <a:r>
              <a:rPr lang="en-US" dirty="0" smtClean="0">
                <a:latin typeface="Calibri"/>
                <a:cs typeface="Calibri"/>
              </a:rPr>
              <a:t>of </a:t>
            </a:r>
            <a:r>
              <a:rPr lang="en-US" dirty="0">
                <a:latin typeface="Calibri"/>
                <a:cs typeface="Calibri"/>
              </a:rPr>
              <a:t>speech traditionally figures not only as </a:t>
            </a:r>
            <a:r>
              <a:rPr lang="en-US" dirty="0" smtClean="0">
                <a:latin typeface="Calibri"/>
                <a:cs typeface="Calibri"/>
              </a:rPr>
              <a:t>a</a:t>
            </a:r>
          </a:p>
          <a:p>
            <a:pPr marL="0" indent="0" algn="just">
              <a:spcBef>
                <a:spcPts val="0"/>
              </a:spcBef>
              <a:buNone/>
            </a:pPr>
            <a:endParaRPr lang="en-US" sz="1100" dirty="0" smtClean="0">
              <a:latin typeface="Calibri"/>
              <a:cs typeface="Calibri"/>
            </a:endParaRPr>
          </a:p>
          <a:p>
            <a:pPr marL="439738" lvl="1" indent="0" algn="just">
              <a:spcBef>
                <a:spcPts val="0"/>
              </a:spcBef>
              <a:buNone/>
            </a:pPr>
            <a:r>
              <a:rPr lang="en-US" i="1" dirty="0" smtClean="0">
                <a:latin typeface="Calibri"/>
                <a:cs typeface="Calibri"/>
              </a:rPr>
              <a:t>special </a:t>
            </a:r>
            <a:r>
              <a:rPr lang="en-US" i="1" dirty="0">
                <a:latin typeface="Calibri"/>
                <a:cs typeface="Calibri"/>
              </a:rPr>
              <a:t>and distinctive emblem of Western </a:t>
            </a:r>
            <a:r>
              <a:rPr lang="en-US" i="1" dirty="0" smtClean="0">
                <a:latin typeface="Calibri"/>
                <a:cs typeface="Calibri"/>
              </a:rPr>
              <a:t>culture </a:t>
            </a:r>
            <a:r>
              <a:rPr lang="en-US" i="1" dirty="0">
                <a:latin typeface="Calibri"/>
                <a:cs typeface="Calibri"/>
                <a:sym typeface="Symbol"/>
              </a:rPr>
              <a:t></a:t>
            </a:r>
            <a:r>
              <a:rPr lang="en-US" i="1" dirty="0">
                <a:latin typeface="Calibri"/>
                <a:cs typeface="Calibri"/>
              </a:rPr>
              <a:t>…</a:t>
            </a:r>
            <a:r>
              <a:rPr lang="en-US" i="1" dirty="0">
                <a:latin typeface="Calibri"/>
                <a:cs typeface="Calibri"/>
                <a:sym typeface="Symbol"/>
              </a:rPr>
              <a:t></a:t>
            </a:r>
            <a:r>
              <a:rPr lang="en-US" i="1" dirty="0">
                <a:latin typeface="Calibri"/>
                <a:cs typeface="Calibri"/>
              </a:rPr>
              <a:t> but is a condition of legitimate government as </a:t>
            </a:r>
            <a:r>
              <a:rPr lang="en-US" i="1" dirty="0" smtClean="0">
                <a:latin typeface="Calibri"/>
                <a:cs typeface="Calibri"/>
              </a:rPr>
              <a:t>laws </a:t>
            </a:r>
            <a:r>
              <a:rPr lang="en-US" i="1" dirty="0">
                <a:latin typeface="Calibri"/>
                <a:cs typeface="Calibri"/>
              </a:rPr>
              <a:t>and policies are not legitimate unless they have been adopted through a democratic process, and a process is not democratic if government has prevented anyone from expressing his convictions about what those laws and policies should </a:t>
            </a:r>
            <a:r>
              <a:rPr lang="en-US" i="1" dirty="0" smtClean="0">
                <a:latin typeface="Calibri"/>
                <a:cs typeface="Calibri"/>
              </a:rPr>
              <a:t>be. </a:t>
            </a:r>
            <a:endParaRPr lang="en-US" i="1" dirty="0">
              <a:latin typeface="Calibri"/>
              <a:cs typeface="Calibri"/>
            </a:endParaRPr>
          </a:p>
        </p:txBody>
      </p:sp>
    </p:spTree>
    <p:extLst>
      <p:ext uri="{BB962C8B-B14F-4D97-AF65-F5344CB8AC3E}">
        <p14:creationId xmlns:p14="http://schemas.microsoft.com/office/powerpoint/2010/main" val="262695989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
                                        <p:tgtEl>
                                          <p:spTgt spid="3">
                                            <p:txEl>
                                              <p:pRg st="0" end="0"/>
                                            </p:txEl>
                                          </p:spTgt>
                                        </p:tgtEl>
                                      </p:cBhvr>
                                    </p:animEffect>
                                    <p:anim calcmode="lin" valueType="num">
                                      <p:cBhvr>
                                        <p:cTn id="8" dur="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600"/>
                                        <p:tgtEl>
                                          <p:spTgt spid="3">
                                            <p:txEl>
                                              <p:pRg st="2" end="2"/>
                                            </p:txEl>
                                          </p:spTgt>
                                        </p:tgtEl>
                                      </p:cBhvr>
                                    </p:animEffect>
                                    <p:anim calcmode="lin" valueType="num">
                                      <p:cBhvr>
                                        <p:cTn id="16" dur="6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54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60" accel="100000" fill="hold">
                                          <p:stCondLst>
                                            <p:cond delay="54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800" b="1" dirty="0">
                <a:solidFill>
                  <a:schemeClr val="tx1">
                    <a:lumMod val="65000"/>
                    <a:lumOff val="35000"/>
                  </a:schemeClr>
                </a:solidFill>
                <a:latin typeface="Calibri"/>
                <a:cs typeface="Calibri"/>
              </a:rPr>
              <a:t>FREEDOM OF EXPRESSION: </a:t>
            </a:r>
            <a:br>
              <a:rPr lang="sl-SI" sz="3800" b="1" dirty="0">
                <a:solidFill>
                  <a:schemeClr val="tx1">
                    <a:lumMod val="65000"/>
                    <a:lumOff val="35000"/>
                  </a:schemeClr>
                </a:solidFill>
                <a:latin typeface="Calibri"/>
                <a:cs typeface="Calibri"/>
              </a:rPr>
            </a:br>
            <a:r>
              <a:rPr lang="sl-SI" sz="3800" b="1" dirty="0" smtClean="0">
                <a:solidFill>
                  <a:schemeClr val="tx1">
                    <a:lumMod val="65000"/>
                    <a:lumOff val="35000"/>
                  </a:schemeClr>
                </a:solidFill>
                <a:latin typeface="Calibri"/>
                <a:cs typeface="Calibri"/>
              </a:rPr>
              <a:t>SOME PARADOXES</a:t>
            </a:r>
            <a:endParaRPr lang="en-US" sz="3800" dirty="0"/>
          </a:p>
        </p:txBody>
      </p:sp>
      <p:sp>
        <p:nvSpPr>
          <p:cNvPr id="3" name="Content Placeholder 2"/>
          <p:cNvSpPr>
            <a:spLocks noGrp="1"/>
          </p:cNvSpPr>
          <p:nvPr>
            <p:ph idx="1"/>
          </p:nvPr>
        </p:nvSpPr>
        <p:spPr/>
        <p:txBody>
          <a:bodyPr/>
          <a:lstStyle/>
          <a:p>
            <a:pPr marL="0" indent="0" algn="just">
              <a:buNone/>
            </a:pPr>
            <a:r>
              <a:rPr lang="en-US" b="1" dirty="0">
                <a:latin typeface="Calibri"/>
                <a:cs typeface="Calibri"/>
              </a:rPr>
              <a:t>An interesting trend is observable in these </a:t>
            </a:r>
            <a:r>
              <a:rPr lang="en-US" b="1" dirty="0" smtClean="0">
                <a:latin typeface="Calibri"/>
                <a:cs typeface="Calibri"/>
              </a:rPr>
              <a:t>discussions!!! </a:t>
            </a:r>
          </a:p>
          <a:p>
            <a:pPr marL="0" indent="0" algn="just">
              <a:buNone/>
            </a:pPr>
            <a:r>
              <a:rPr lang="en-US" dirty="0" smtClean="0">
                <a:latin typeface="Calibri"/>
                <a:cs typeface="Calibri"/>
              </a:rPr>
              <a:t>On </a:t>
            </a:r>
            <a:r>
              <a:rPr lang="en-US" dirty="0">
                <a:latin typeface="Calibri"/>
                <a:cs typeface="Calibri"/>
              </a:rPr>
              <a:t>the one hand, there has been little disagreement over the centrality of freedom of expression in the panoply of ideals, concepts and principles associated with citizenship as free and equal membership in a </a:t>
            </a:r>
            <a:r>
              <a:rPr lang="en-US" dirty="0" smtClean="0">
                <a:latin typeface="Calibri"/>
                <a:cs typeface="Calibri"/>
              </a:rPr>
              <a:t>polity. </a:t>
            </a:r>
          </a:p>
          <a:p>
            <a:pPr marL="0" indent="0" algn="just">
              <a:buNone/>
            </a:pPr>
            <a:r>
              <a:rPr lang="en-US" dirty="0" smtClean="0">
                <a:latin typeface="Calibri"/>
                <a:cs typeface="Calibri"/>
              </a:rPr>
              <a:t>Protecting </a:t>
            </a:r>
            <a:r>
              <a:rPr lang="en-US" dirty="0">
                <a:latin typeface="Calibri"/>
                <a:cs typeface="Calibri"/>
              </a:rPr>
              <a:t>and effectively guaranteeing the right to freedom of expression and information is crucial in order to develop the quality of democracy, to stimulate diversity and tolerance, to guarantee the respect for human rights and ultimately to help to realize a </a:t>
            </a:r>
            <a:r>
              <a:rPr lang="en-US" dirty="0" smtClean="0">
                <a:latin typeface="Calibri"/>
                <a:cs typeface="Calibri"/>
              </a:rPr>
              <a:t>better </a:t>
            </a:r>
            <a:r>
              <a:rPr lang="en-US" dirty="0">
                <a:latin typeface="Calibri"/>
                <a:cs typeface="Calibri"/>
              </a:rPr>
              <a:t>world to live </a:t>
            </a:r>
            <a:r>
              <a:rPr lang="en-US" dirty="0" smtClean="0">
                <a:latin typeface="Calibri"/>
                <a:cs typeface="Calibri"/>
              </a:rPr>
              <a:t>in.</a:t>
            </a:r>
            <a:endParaRPr lang="en-US" dirty="0">
              <a:latin typeface="Calibri"/>
              <a:cs typeface="Calibri"/>
            </a:endParaRPr>
          </a:p>
        </p:txBody>
      </p:sp>
    </p:spTree>
    <p:extLst>
      <p:ext uri="{BB962C8B-B14F-4D97-AF65-F5344CB8AC3E}">
        <p14:creationId xmlns:p14="http://schemas.microsoft.com/office/powerpoint/2010/main" val="2096555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3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300" accel="50000" fill="hold">
                                          <p:stCondLst>
                                            <p:cond delay="3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6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3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3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300" accel="50000" fill="hold">
                                          <p:stCondLst>
                                            <p:cond delay="3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6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600"/>
                                        <p:tgtEl>
                                          <p:spTgt spid="3">
                                            <p:txEl>
                                              <p:pRg st="1" end="1"/>
                                            </p:txEl>
                                          </p:spTgt>
                                        </p:tgtEl>
                                      </p:cBhvr>
                                    </p:animEffect>
                                    <p:anim calcmode="lin" valueType="num">
                                      <p:cBhvr>
                                        <p:cTn id="20" dur="6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600"/>
                                        <p:tgtEl>
                                          <p:spTgt spid="3">
                                            <p:txEl>
                                              <p:pRg st="2" end="2"/>
                                            </p:txEl>
                                          </p:spTgt>
                                        </p:tgtEl>
                                      </p:cBhvr>
                                    </p:animEffect>
                                    <p:anim calcmode="lin" valueType="num">
                                      <p:cBhvr>
                                        <p:cTn id="28" dur="6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4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60" accel="100000" fill="hold">
                                          <p:stCondLst>
                                            <p:cond delay="54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800" b="1" dirty="0">
                <a:solidFill>
                  <a:schemeClr val="tx1">
                    <a:lumMod val="65000"/>
                    <a:lumOff val="35000"/>
                  </a:schemeClr>
                </a:solidFill>
                <a:latin typeface="Calibri"/>
                <a:cs typeface="Calibri"/>
              </a:rPr>
              <a:t>FREEDOM OF EXPRESSION: </a:t>
            </a:r>
            <a:br>
              <a:rPr lang="sl-SI" sz="3800" b="1" dirty="0">
                <a:solidFill>
                  <a:schemeClr val="tx1">
                    <a:lumMod val="65000"/>
                    <a:lumOff val="35000"/>
                  </a:schemeClr>
                </a:solidFill>
                <a:latin typeface="Calibri"/>
                <a:cs typeface="Calibri"/>
              </a:rPr>
            </a:br>
            <a:r>
              <a:rPr lang="sl-SI" sz="3800" b="1" dirty="0" smtClean="0">
                <a:solidFill>
                  <a:schemeClr val="tx1">
                    <a:lumMod val="65000"/>
                    <a:lumOff val="35000"/>
                  </a:schemeClr>
                </a:solidFill>
                <a:latin typeface="Calibri"/>
                <a:cs typeface="Calibri"/>
              </a:rPr>
              <a:t>SOME PARADOXES</a:t>
            </a:r>
            <a:endParaRPr lang="en-US" sz="3800" dirty="0"/>
          </a:p>
        </p:txBody>
      </p:sp>
      <p:sp>
        <p:nvSpPr>
          <p:cNvPr id="3" name="Content Placeholder 2"/>
          <p:cNvSpPr>
            <a:spLocks noGrp="1"/>
          </p:cNvSpPr>
          <p:nvPr>
            <p:ph idx="1"/>
          </p:nvPr>
        </p:nvSpPr>
        <p:spPr/>
        <p:txBody>
          <a:bodyPr>
            <a:normAutofit/>
          </a:bodyPr>
          <a:lstStyle/>
          <a:p>
            <a:pPr marL="0" indent="0" algn="just">
              <a:buNone/>
            </a:pPr>
            <a:r>
              <a:rPr lang="en-US" dirty="0">
                <a:latin typeface="Calibri"/>
                <a:cs typeface="Calibri"/>
              </a:rPr>
              <a:t>On the other hand, despite the convergence of opinion on the importance freedom of expression plays in a democratic society and its centrality among civil liberties, its </a:t>
            </a:r>
            <a:r>
              <a:rPr lang="en-US" i="1" dirty="0">
                <a:latin typeface="Calibri"/>
                <a:cs typeface="Calibri"/>
              </a:rPr>
              <a:t>scope</a:t>
            </a:r>
            <a:r>
              <a:rPr lang="en-US" dirty="0">
                <a:latin typeface="Calibri"/>
                <a:cs typeface="Calibri"/>
              </a:rPr>
              <a:t>,</a:t>
            </a:r>
            <a:r>
              <a:rPr lang="en-US" i="1" dirty="0">
                <a:latin typeface="Calibri"/>
                <a:cs typeface="Calibri"/>
              </a:rPr>
              <a:t> </a:t>
            </a:r>
            <a:r>
              <a:rPr lang="en-US" dirty="0">
                <a:latin typeface="Calibri"/>
                <a:cs typeface="Calibri"/>
              </a:rPr>
              <a:t>its </a:t>
            </a:r>
            <a:r>
              <a:rPr lang="en-US" i="1" dirty="0">
                <a:latin typeface="Calibri"/>
                <a:cs typeface="Calibri"/>
              </a:rPr>
              <a:t>justification </a:t>
            </a:r>
            <a:r>
              <a:rPr lang="en-US" dirty="0">
                <a:latin typeface="Calibri"/>
                <a:cs typeface="Calibri"/>
              </a:rPr>
              <a:t>and its limits are far from uncontroversial or settled. </a:t>
            </a:r>
            <a:endParaRPr lang="en-US" dirty="0" smtClean="0">
              <a:latin typeface="Calibri"/>
              <a:cs typeface="Calibri"/>
            </a:endParaRPr>
          </a:p>
          <a:p>
            <a:pPr marL="0" indent="0" algn="just">
              <a:buNone/>
            </a:pPr>
            <a:r>
              <a:rPr lang="en-US" dirty="0" smtClean="0">
                <a:latin typeface="Calibri"/>
                <a:cs typeface="Calibri"/>
              </a:rPr>
              <a:t>Discussions </a:t>
            </a:r>
            <a:r>
              <a:rPr lang="en-US" dirty="0">
                <a:latin typeface="Calibri"/>
                <a:cs typeface="Calibri"/>
              </a:rPr>
              <a:t>over the foundations, nature and value of freedom of expression in a democratic </a:t>
            </a:r>
            <a:r>
              <a:rPr lang="en-US" dirty="0" smtClean="0">
                <a:latin typeface="Calibri"/>
                <a:cs typeface="Calibri"/>
              </a:rPr>
              <a:t>society together </a:t>
            </a:r>
            <a:r>
              <a:rPr lang="en-US" dirty="0">
                <a:latin typeface="Calibri"/>
                <a:cs typeface="Calibri"/>
              </a:rPr>
              <a:t>with the discussions over </a:t>
            </a:r>
            <a:r>
              <a:rPr lang="en-US" dirty="0" smtClean="0">
                <a:latin typeface="Calibri"/>
                <a:cs typeface="Calibri"/>
              </a:rPr>
              <a:t>its </a:t>
            </a:r>
            <a:r>
              <a:rPr lang="en-US" dirty="0">
                <a:latin typeface="Calibri"/>
                <a:cs typeface="Calibri"/>
              </a:rPr>
              <a:t>status, scope and justification </a:t>
            </a:r>
            <a:r>
              <a:rPr lang="en-US" dirty="0" smtClean="0">
                <a:latin typeface="Calibri"/>
                <a:cs typeface="Calibri"/>
              </a:rPr>
              <a:t>persist </a:t>
            </a:r>
            <a:r>
              <a:rPr lang="en-US" dirty="0">
                <a:latin typeface="Calibri"/>
                <a:cs typeface="Calibri"/>
              </a:rPr>
              <a:t>as one of the most complex and controversial philosophical, political and legal challenges. </a:t>
            </a:r>
          </a:p>
        </p:txBody>
      </p:sp>
    </p:spTree>
    <p:extLst>
      <p:ext uri="{BB962C8B-B14F-4D97-AF65-F5344CB8AC3E}">
        <p14:creationId xmlns:p14="http://schemas.microsoft.com/office/powerpoint/2010/main" val="105928602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
                                        <p:tgtEl>
                                          <p:spTgt spid="3">
                                            <p:txEl>
                                              <p:pRg st="0" end="0"/>
                                            </p:txEl>
                                          </p:spTgt>
                                        </p:tgtEl>
                                      </p:cBhvr>
                                    </p:animEffect>
                                    <p:anim calcmode="lin" valueType="num">
                                      <p:cBhvr>
                                        <p:cTn id="8" dur="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600"/>
                                        <p:tgtEl>
                                          <p:spTgt spid="3">
                                            <p:txEl>
                                              <p:pRg st="1" end="1"/>
                                            </p:txEl>
                                          </p:spTgt>
                                        </p:tgtEl>
                                      </p:cBhvr>
                                    </p:animEffect>
                                    <p:anim calcmode="lin" valueType="num">
                                      <p:cBhvr>
                                        <p:cTn id="16" dur="6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4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60" accel="100000" fill="hold">
                                          <p:stCondLst>
                                            <p:cond delay="54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800" b="1" dirty="0">
                <a:solidFill>
                  <a:schemeClr val="tx1">
                    <a:lumMod val="65000"/>
                    <a:lumOff val="35000"/>
                  </a:schemeClr>
                </a:solidFill>
                <a:latin typeface="Calibri"/>
                <a:cs typeface="Calibri"/>
              </a:rPr>
              <a:t>FREEDOM OF EXPRESSION: </a:t>
            </a:r>
            <a:br>
              <a:rPr lang="sl-SI" sz="3800" b="1" dirty="0">
                <a:solidFill>
                  <a:schemeClr val="tx1">
                    <a:lumMod val="65000"/>
                    <a:lumOff val="35000"/>
                  </a:schemeClr>
                </a:solidFill>
                <a:latin typeface="Calibri"/>
                <a:cs typeface="Calibri"/>
              </a:rPr>
            </a:br>
            <a:r>
              <a:rPr lang="sl-SI" sz="3800" b="1" dirty="0" smtClean="0">
                <a:solidFill>
                  <a:schemeClr val="tx1">
                    <a:lumMod val="65000"/>
                    <a:lumOff val="35000"/>
                  </a:schemeClr>
                </a:solidFill>
                <a:latin typeface="Calibri"/>
                <a:cs typeface="Calibri"/>
              </a:rPr>
              <a:t>BASIC QUESTIONS</a:t>
            </a:r>
            <a:endParaRPr lang="en-US" sz="3800" dirty="0"/>
          </a:p>
        </p:txBody>
      </p:sp>
      <p:sp>
        <p:nvSpPr>
          <p:cNvPr id="3" name="Content Placeholder 2"/>
          <p:cNvSpPr>
            <a:spLocks noGrp="1"/>
          </p:cNvSpPr>
          <p:nvPr>
            <p:ph idx="1"/>
          </p:nvPr>
        </p:nvSpPr>
        <p:spPr/>
        <p:txBody>
          <a:bodyPr/>
          <a:lstStyle/>
          <a:p>
            <a:pPr marL="0" indent="0" algn="just">
              <a:buNone/>
            </a:pPr>
            <a:r>
              <a:rPr lang="en-US" sz="2600" dirty="0" smtClean="0">
                <a:latin typeface="Calibri"/>
                <a:cs typeface="Calibri"/>
              </a:rPr>
              <a:t>Contemporary </a:t>
            </a:r>
            <a:r>
              <a:rPr lang="en-US" sz="2600" dirty="0">
                <a:latin typeface="Calibri"/>
                <a:cs typeface="Calibri"/>
              </a:rPr>
              <a:t>controversies over freedom of expression revolve around three separate questions, i.e. </a:t>
            </a:r>
            <a:endParaRPr lang="en-US" sz="2600" dirty="0" smtClean="0">
              <a:latin typeface="Calibri"/>
              <a:cs typeface="Calibri"/>
            </a:endParaRPr>
          </a:p>
          <a:p>
            <a:pPr marL="812800" indent="-457200" algn="just">
              <a:buFont typeface="+mj-lt"/>
              <a:buAutoNum type="romanLcPeriod"/>
            </a:pPr>
            <a:r>
              <a:rPr lang="en-US" sz="2600" dirty="0" smtClean="0">
                <a:latin typeface="Calibri"/>
                <a:cs typeface="Calibri"/>
              </a:rPr>
              <a:t>what </a:t>
            </a:r>
            <a:r>
              <a:rPr lang="en-US" sz="2600" dirty="0">
                <a:latin typeface="Calibri"/>
                <a:cs typeface="Calibri"/>
              </a:rPr>
              <a:t>is the value of freedom of expression in a </a:t>
            </a:r>
            <a:r>
              <a:rPr lang="en-US" sz="2600" dirty="0" err="1">
                <a:latin typeface="Calibri"/>
                <a:cs typeface="Calibri"/>
              </a:rPr>
              <a:t>plurally</a:t>
            </a:r>
            <a:r>
              <a:rPr lang="en-US" sz="2600" dirty="0">
                <a:latin typeface="Calibri"/>
                <a:cs typeface="Calibri"/>
              </a:rPr>
              <a:t> diverse polity; </a:t>
            </a:r>
            <a:endParaRPr lang="en-US" sz="2600" dirty="0" smtClean="0">
              <a:latin typeface="Calibri"/>
              <a:cs typeface="Calibri"/>
            </a:endParaRPr>
          </a:p>
          <a:p>
            <a:pPr marL="812800" indent="-457200" algn="just">
              <a:buFont typeface="+mj-lt"/>
              <a:buAutoNum type="romanLcPeriod"/>
            </a:pPr>
            <a:r>
              <a:rPr lang="en-US" sz="2600" dirty="0" smtClean="0">
                <a:latin typeface="Calibri"/>
                <a:cs typeface="Calibri"/>
              </a:rPr>
              <a:t>what </a:t>
            </a:r>
            <a:r>
              <a:rPr lang="en-US" sz="2600" dirty="0">
                <a:latin typeface="Calibri"/>
                <a:cs typeface="Calibri"/>
              </a:rPr>
              <a:t>justification is offered for freedom of expression; </a:t>
            </a:r>
            <a:endParaRPr lang="en-US" sz="2600" dirty="0" smtClean="0">
              <a:latin typeface="Calibri"/>
              <a:cs typeface="Calibri"/>
            </a:endParaRPr>
          </a:p>
          <a:p>
            <a:pPr marL="812800" indent="-457200" algn="just">
              <a:buFont typeface="+mj-lt"/>
              <a:buAutoNum type="romanLcPeriod"/>
            </a:pPr>
            <a:r>
              <a:rPr lang="en-US" sz="2600" dirty="0" smtClean="0">
                <a:latin typeface="Calibri"/>
                <a:cs typeface="Calibri"/>
              </a:rPr>
              <a:t>what </a:t>
            </a:r>
            <a:r>
              <a:rPr lang="en-US" sz="2600" dirty="0">
                <a:latin typeface="Calibri"/>
                <a:cs typeface="Calibri"/>
              </a:rPr>
              <a:t>are the limits of freedom of expression. </a:t>
            </a:r>
          </a:p>
          <a:p>
            <a:pPr marL="0" indent="0">
              <a:buNone/>
            </a:pPr>
            <a:endParaRPr lang="en-US" sz="2600" dirty="0"/>
          </a:p>
        </p:txBody>
      </p:sp>
    </p:spTree>
    <p:extLst>
      <p:ext uri="{BB962C8B-B14F-4D97-AF65-F5344CB8AC3E}">
        <p14:creationId xmlns:p14="http://schemas.microsoft.com/office/powerpoint/2010/main" val="325818552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3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300" accel="50000" fill="hold">
                                          <p:stCondLst>
                                            <p:cond delay="3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6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3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3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300" accel="50000" fill="hold">
                                          <p:stCondLst>
                                            <p:cond delay="3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6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600"/>
                                        <p:tgtEl>
                                          <p:spTgt spid="3">
                                            <p:txEl>
                                              <p:pRg st="1" end="1"/>
                                            </p:txEl>
                                          </p:spTgt>
                                        </p:tgtEl>
                                      </p:cBhvr>
                                    </p:animEffect>
                                    <p:anim calcmode="lin" valueType="num">
                                      <p:cBhvr>
                                        <p:cTn id="20" dur="6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600"/>
                                        <p:tgtEl>
                                          <p:spTgt spid="3">
                                            <p:txEl>
                                              <p:pRg st="2" end="2"/>
                                            </p:txEl>
                                          </p:spTgt>
                                        </p:tgtEl>
                                      </p:cBhvr>
                                    </p:animEffect>
                                    <p:anim calcmode="lin" valueType="num">
                                      <p:cBhvr>
                                        <p:cTn id="28" dur="6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4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60" accel="100000" fill="hold">
                                          <p:stCondLst>
                                            <p:cond delay="54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600"/>
                                        <p:tgtEl>
                                          <p:spTgt spid="3">
                                            <p:txEl>
                                              <p:pRg st="3" end="3"/>
                                            </p:txEl>
                                          </p:spTgt>
                                        </p:tgtEl>
                                      </p:cBhvr>
                                    </p:animEffect>
                                    <p:anim calcmode="lin" valueType="num">
                                      <p:cBhvr>
                                        <p:cTn id="36" dur="6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4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8" dur="60" accel="100000" fill="hold">
                                          <p:stCondLst>
                                            <p:cond delay="54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60" y="244158"/>
            <a:ext cx="8456740" cy="1041082"/>
          </a:xfrm>
        </p:spPr>
        <p:txBody>
          <a:bodyPr>
            <a:noAutofit/>
          </a:bodyPr>
          <a:lstStyle/>
          <a:p>
            <a:r>
              <a:rPr lang="sl-SI" sz="3800" b="1" dirty="0" smtClean="0">
                <a:solidFill>
                  <a:schemeClr val="tx1">
                    <a:lumMod val="65000"/>
                    <a:lumOff val="35000"/>
                  </a:schemeClr>
                </a:solidFill>
                <a:latin typeface="Calibri"/>
                <a:cs typeface="Calibri"/>
              </a:rPr>
              <a:t>FUNCTIONS ASSOCIATED WITH FREEDOM OF EXPRESSION</a:t>
            </a:r>
            <a:endParaRPr lang="en-US" sz="3800" dirty="0"/>
          </a:p>
        </p:txBody>
      </p:sp>
      <p:sp>
        <p:nvSpPr>
          <p:cNvPr id="3" name="Content Placeholder 2"/>
          <p:cNvSpPr>
            <a:spLocks noGrp="1"/>
          </p:cNvSpPr>
          <p:nvPr>
            <p:ph idx="1"/>
          </p:nvPr>
        </p:nvSpPr>
        <p:spPr/>
        <p:txBody>
          <a:bodyPr/>
          <a:lstStyle/>
          <a:p>
            <a:pPr marL="0" indent="0" algn="just">
              <a:spcBef>
                <a:spcPts val="0"/>
              </a:spcBef>
              <a:buNone/>
            </a:pPr>
            <a:r>
              <a:rPr lang="en-US" dirty="0">
                <a:latin typeface="Calibri"/>
                <a:cs typeface="Calibri"/>
              </a:rPr>
              <a:t>The value of freedom of expression in a democratic society can be distinguished along a predominant function associated with a particular form it performs. </a:t>
            </a:r>
            <a:r>
              <a:rPr lang="en-US" dirty="0" smtClean="0">
                <a:latin typeface="Calibri"/>
                <a:cs typeface="Calibri"/>
              </a:rPr>
              <a:t>While </a:t>
            </a:r>
            <a:r>
              <a:rPr lang="en-US" dirty="0">
                <a:latin typeface="Calibri"/>
                <a:cs typeface="Calibri"/>
              </a:rPr>
              <a:t>some of these functions are primarily social in nature</a:t>
            </a:r>
            <a:r>
              <a:rPr lang="en-US" dirty="0" smtClean="0">
                <a:latin typeface="Calibri"/>
                <a:cs typeface="Calibri"/>
              </a:rPr>
              <a:t>, </a:t>
            </a:r>
            <a:r>
              <a:rPr lang="en-US" dirty="0">
                <a:latin typeface="Calibri"/>
                <a:cs typeface="Calibri"/>
              </a:rPr>
              <a:t>others are primarily </a:t>
            </a:r>
            <a:r>
              <a:rPr lang="en-US" dirty="0" smtClean="0">
                <a:latin typeface="Calibri"/>
                <a:cs typeface="Calibri"/>
              </a:rPr>
              <a:t>individual. </a:t>
            </a:r>
            <a:r>
              <a:rPr lang="en-US" dirty="0">
                <a:latin typeface="Calibri"/>
                <a:cs typeface="Calibri"/>
              </a:rPr>
              <a:t>Five separate functions associated with freedom of expression can be identified here, i.e. </a:t>
            </a:r>
            <a:endParaRPr lang="en-US" dirty="0" smtClean="0">
              <a:latin typeface="Calibri"/>
              <a:cs typeface="Calibri"/>
            </a:endParaRPr>
          </a:p>
          <a:p>
            <a:pPr marL="0" indent="0" algn="just">
              <a:spcBef>
                <a:spcPts val="0"/>
              </a:spcBef>
              <a:buNone/>
            </a:pPr>
            <a:endParaRPr lang="en-US" sz="600" dirty="0" smtClean="0">
              <a:latin typeface="Calibri"/>
              <a:cs typeface="Calibri"/>
            </a:endParaRPr>
          </a:p>
          <a:p>
            <a:pPr marL="812800" indent="-457200" algn="just">
              <a:spcBef>
                <a:spcPts val="0"/>
              </a:spcBef>
              <a:buFont typeface="+mj-lt"/>
              <a:buAutoNum type="romanLcPeriod"/>
            </a:pPr>
            <a:r>
              <a:rPr lang="en-US" i="1" dirty="0" smtClean="0">
                <a:latin typeface="Calibri"/>
                <a:cs typeface="Calibri"/>
              </a:rPr>
              <a:t>the </a:t>
            </a:r>
            <a:r>
              <a:rPr lang="en-US" i="1" dirty="0">
                <a:latin typeface="Calibri"/>
                <a:cs typeface="Calibri"/>
              </a:rPr>
              <a:t>democratic </a:t>
            </a:r>
            <a:r>
              <a:rPr lang="en-US" i="1" dirty="0" smtClean="0">
                <a:latin typeface="Calibri"/>
                <a:cs typeface="Calibri"/>
              </a:rPr>
              <a:t>function</a:t>
            </a:r>
          </a:p>
          <a:p>
            <a:pPr marL="812800" indent="-457200" algn="just">
              <a:spcBef>
                <a:spcPts val="0"/>
              </a:spcBef>
              <a:buNone/>
            </a:pPr>
            <a:endParaRPr lang="en-US" sz="400" dirty="0" smtClean="0">
              <a:latin typeface="Calibri"/>
              <a:cs typeface="Calibri"/>
            </a:endParaRPr>
          </a:p>
          <a:p>
            <a:pPr marL="812800" indent="-457200" algn="just">
              <a:spcBef>
                <a:spcPts val="0"/>
              </a:spcBef>
              <a:buFont typeface="+mj-lt"/>
              <a:buAutoNum type="romanLcPeriod"/>
            </a:pPr>
            <a:r>
              <a:rPr lang="en-US" i="1" dirty="0" smtClean="0">
                <a:latin typeface="Calibri"/>
                <a:cs typeface="Calibri"/>
              </a:rPr>
              <a:t>the </a:t>
            </a:r>
            <a:r>
              <a:rPr lang="en-US" i="1" dirty="0">
                <a:latin typeface="Calibri"/>
                <a:cs typeface="Calibri"/>
              </a:rPr>
              <a:t>egalitarian function </a:t>
            </a:r>
            <a:endParaRPr lang="en-US" i="1" dirty="0" smtClean="0">
              <a:latin typeface="Calibri"/>
              <a:cs typeface="Calibri"/>
            </a:endParaRPr>
          </a:p>
          <a:p>
            <a:pPr marL="812800" indent="-457200" algn="just">
              <a:spcBef>
                <a:spcPts val="0"/>
              </a:spcBef>
              <a:buNone/>
            </a:pPr>
            <a:endParaRPr lang="en-US" sz="800" dirty="0">
              <a:latin typeface="Calibri"/>
              <a:cs typeface="Calibri"/>
            </a:endParaRPr>
          </a:p>
          <a:p>
            <a:pPr marL="812800" indent="-457200" algn="just">
              <a:spcBef>
                <a:spcPts val="0"/>
              </a:spcBef>
              <a:buFont typeface="+mj-lt"/>
              <a:buAutoNum type="romanLcPeriod"/>
            </a:pPr>
            <a:r>
              <a:rPr lang="en-US" i="1" dirty="0" smtClean="0">
                <a:latin typeface="Calibri"/>
                <a:cs typeface="Calibri"/>
              </a:rPr>
              <a:t>the </a:t>
            </a:r>
            <a:r>
              <a:rPr lang="en-US" i="1" dirty="0">
                <a:latin typeface="Calibri"/>
                <a:cs typeface="Calibri"/>
              </a:rPr>
              <a:t>epistemic </a:t>
            </a:r>
            <a:r>
              <a:rPr lang="en-US" i="1" dirty="0" smtClean="0">
                <a:latin typeface="Calibri"/>
                <a:cs typeface="Calibri"/>
              </a:rPr>
              <a:t>function</a:t>
            </a:r>
            <a:endParaRPr lang="en-US" dirty="0" smtClean="0">
              <a:latin typeface="Calibri"/>
              <a:cs typeface="Calibri"/>
            </a:endParaRPr>
          </a:p>
          <a:p>
            <a:pPr marL="812800" indent="-457200" algn="just">
              <a:spcBef>
                <a:spcPts val="0"/>
              </a:spcBef>
              <a:buNone/>
            </a:pPr>
            <a:endParaRPr lang="en-US" sz="800" dirty="0">
              <a:latin typeface="Calibri"/>
              <a:cs typeface="Calibri"/>
            </a:endParaRPr>
          </a:p>
          <a:p>
            <a:pPr marL="812800" indent="-457200" algn="just">
              <a:spcBef>
                <a:spcPts val="0"/>
              </a:spcBef>
              <a:buFont typeface="+mj-lt"/>
              <a:buAutoNum type="romanLcPeriod"/>
            </a:pPr>
            <a:r>
              <a:rPr lang="en-US" i="1" dirty="0" smtClean="0">
                <a:latin typeface="Calibri"/>
                <a:cs typeface="Calibri"/>
              </a:rPr>
              <a:t>the </a:t>
            </a:r>
            <a:r>
              <a:rPr lang="en-US" i="1" dirty="0">
                <a:latin typeface="Calibri"/>
                <a:cs typeface="Calibri"/>
              </a:rPr>
              <a:t>virtue-based </a:t>
            </a:r>
            <a:r>
              <a:rPr lang="en-US" i="1" dirty="0" smtClean="0">
                <a:latin typeface="Calibri"/>
                <a:cs typeface="Calibri"/>
              </a:rPr>
              <a:t>function</a:t>
            </a:r>
          </a:p>
          <a:p>
            <a:pPr marL="812800" indent="-457200" algn="just">
              <a:spcBef>
                <a:spcPts val="0"/>
              </a:spcBef>
              <a:buNone/>
            </a:pPr>
            <a:endParaRPr lang="en-US" sz="800" dirty="0">
              <a:latin typeface="Calibri"/>
              <a:cs typeface="Calibri"/>
            </a:endParaRPr>
          </a:p>
          <a:p>
            <a:pPr marL="812800" indent="-457200" algn="just">
              <a:spcBef>
                <a:spcPts val="0"/>
              </a:spcBef>
              <a:buFont typeface="+mj-lt"/>
              <a:buAutoNum type="romanLcPeriod"/>
            </a:pPr>
            <a:r>
              <a:rPr lang="en-US" i="1" dirty="0" smtClean="0">
                <a:latin typeface="Calibri"/>
                <a:cs typeface="Calibri"/>
              </a:rPr>
              <a:t>the </a:t>
            </a:r>
            <a:r>
              <a:rPr lang="en-US" i="1" dirty="0">
                <a:latin typeface="Calibri"/>
                <a:cs typeface="Calibri"/>
              </a:rPr>
              <a:t>self-respect </a:t>
            </a:r>
            <a:r>
              <a:rPr lang="en-US" i="1" dirty="0" smtClean="0">
                <a:latin typeface="Calibri"/>
                <a:cs typeface="Calibri"/>
              </a:rPr>
              <a:t>function</a:t>
            </a:r>
            <a:r>
              <a:rPr lang="en-US" dirty="0" smtClean="0">
                <a:latin typeface="Calibri"/>
                <a:cs typeface="Calibri"/>
              </a:rPr>
              <a:t> </a:t>
            </a:r>
          </a:p>
        </p:txBody>
      </p:sp>
    </p:spTree>
    <p:extLst>
      <p:ext uri="{BB962C8B-B14F-4D97-AF65-F5344CB8AC3E}">
        <p14:creationId xmlns:p14="http://schemas.microsoft.com/office/powerpoint/2010/main" val="19913161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800" b="1" dirty="0" smtClean="0">
                <a:solidFill>
                  <a:schemeClr val="tx1">
                    <a:lumMod val="65000"/>
                    <a:lumOff val="35000"/>
                  </a:schemeClr>
                </a:solidFill>
                <a:latin typeface="Calibri"/>
                <a:cs typeface="Calibri"/>
              </a:rPr>
              <a:t>THE DEMOCRATIC FUNCTION</a:t>
            </a:r>
            <a:endParaRPr lang="en-US" sz="3800" dirty="0"/>
          </a:p>
        </p:txBody>
      </p:sp>
      <p:sp>
        <p:nvSpPr>
          <p:cNvPr id="3" name="Content Placeholder 2"/>
          <p:cNvSpPr>
            <a:spLocks noGrp="1"/>
          </p:cNvSpPr>
          <p:nvPr>
            <p:ph idx="1"/>
          </p:nvPr>
        </p:nvSpPr>
        <p:spPr/>
        <p:txBody>
          <a:bodyPr>
            <a:normAutofit/>
          </a:bodyPr>
          <a:lstStyle/>
          <a:p>
            <a:pPr marL="0" indent="0" algn="just">
              <a:buNone/>
            </a:pPr>
            <a:r>
              <a:rPr lang="en-US" dirty="0">
                <a:latin typeface="Calibri"/>
                <a:cs typeface="Calibri"/>
              </a:rPr>
              <a:t>The Resolution 1510 (2006) by the Parliamentary Assembly of the </a:t>
            </a:r>
            <a:r>
              <a:rPr lang="en-US" b="1" dirty="0">
                <a:latin typeface="Calibri"/>
                <a:cs typeface="Calibri"/>
              </a:rPr>
              <a:t>Council of Europe </a:t>
            </a:r>
            <a:r>
              <a:rPr lang="en-US" dirty="0">
                <a:latin typeface="Calibri"/>
                <a:cs typeface="Calibri"/>
              </a:rPr>
              <a:t>on </a:t>
            </a:r>
            <a:r>
              <a:rPr lang="en-US" i="1" dirty="0">
                <a:latin typeface="Calibri"/>
                <a:cs typeface="Calibri"/>
              </a:rPr>
              <a:t>Freedom of Expression and Respect for Religious Beliefs </a:t>
            </a:r>
            <a:r>
              <a:rPr lang="en-US" dirty="0">
                <a:latin typeface="Calibri"/>
                <a:cs typeface="Calibri"/>
              </a:rPr>
              <a:t>emphasizes </a:t>
            </a:r>
            <a:r>
              <a:rPr lang="en-US" dirty="0" smtClean="0">
                <a:latin typeface="Calibri"/>
                <a:cs typeface="Calibri"/>
              </a:rPr>
              <a:t>that</a:t>
            </a:r>
            <a:endParaRPr lang="en-US" dirty="0">
              <a:latin typeface="Calibri"/>
              <a:cs typeface="Calibri"/>
            </a:endParaRPr>
          </a:p>
          <a:p>
            <a:pPr marL="236538" lvl="1" indent="0" algn="just">
              <a:buNone/>
            </a:pPr>
            <a:r>
              <a:rPr lang="en-US" dirty="0">
                <a:latin typeface="Calibri"/>
                <a:cs typeface="Calibri"/>
              </a:rPr>
              <a:t>there cannot be a democratic society without the fundamental right to freedom of expression. The progress of society and the development of every individual depend on the possibility of receiving and imparting information and ideas. This freedom is not only applicable to expressions that are </a:t>
            </a:r>
            <a:r>
              <a:rPr lang="en-US" dirty="0" err="1">
                <a:latin typeface="Calibri"/>
                <a:cs typeface="Calibri"/>
              </a:rPr>
              <a:t>favourably</a:t>
            </a:r>
            <a:r>
              <a:rPr lang="en-US" dirty="0">
                <a:latin typeface="Calibri"/>
                <a:cs typeface="Calibri"/>
              </a:rPr>
              <a:t> received or regarded as inoffensive but also to those that may shock, offend or disturb the state or any sector of the population, in accordance with Article 10 of the European Convention on Human Rights (ETS No. 5). </a:t>
            </a:r>
            <a:r>
              <a:rPr lang="sl-SI" dirty="0">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21818115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800" b="1" dirty="0">
                <a:solidFill>
                  <a:schemeClr val="tx1">
                    <a:lumMod val="65000"/>
                    <a:lumOff val="35000"/>
                  </a:schemeClr>
                </a:solidFill>
                <a:latin typeface="Calibri"/>
                <a:cs typeface="Calibri"/>
              </a:rPr>
              <a:t>THE </a:t>
            </a:r>
            <a:r>
              <a:rPr lang="sl-SI" sz="3800" b="1" dirty="0" smtClean="0">
                <a:solidFill>
                  <a:schemeClr val="tx1">
                    <a:lumMod val="65000"/>
                    <a:lumOff val="35000"/>
                  </a:schemeClr>
                </a:solidFill>
                <a:latin typeface="Calibri"/>
                <a:cs typeface="Calibri"/>
              </a:rPr>
              <a:t>EGALITARIAN FUNCTION</a:t>
            </a:r>
            <a:endParaRPr lang="en-US" sz="3800" dirty="0"/>
          </a:p>
        </p:txBody>
      </p:sp>
      <p:sp>
        <p:nvSpPr>
          <p:cNvPr id="3" name="Content Placeholder 2"/>
          <p:cNvSpPr>
            <a:spLocks noGrp="1"/>
          </p:cNvSpPr>
          <p:nvPr>
            <p:ph idx="1"/>
          </p:nvPr>
        </p:nvSpPr>
        <p:spPr/>
        <p:txBody>
          <a:bodyPr/>
          <a:lstStyle/>
          <a:p>
            <a:pPr marL="0" indent="0" algn="just">
              <a:buNone/>
            </a:pPr>
            <a:r>
              <a:rPr lang="en-US" dirty="0">
                <a:latin typeface="Calibri"/>
                <a:cs typeface="Calibri"/>
              </a:rPr>
              <a:t>As </a:t>
            </a:r>
            <a:r>
              <a:rPr lang="en-US" dirty="0" smtClean="0">
                <a:latin typeface="Calibri"/>
                <a:cs typeface="Calibri"/>
              </a:rPr>
              <a:t>the US legal scholar Cass </a:t>
            </a:r>
            <a:r>
              <a:rPr lang="en-US" dirty="0" err="1">
                <a:latin typeface="Calibri"/>
                <a:cs typeface="Calibri"/>
              </a:rPr>
              <a:t>Sunstein</a:t>
            </a:r>
            <a:r>
              <a:rPr lang="en-US" dirty="0">
                <a:latin typeface="Calibri"/>
                <a:cs typeface="Calibri"/>
              </a:rPr>
              <a:t> emphasizes, freedom of expression “diminishes the gap between a nation’s leaders and its citizens, and for that reason promotes monitoring of the former by the latter</a:t>
            </a:r>
            <a:r>
              <a:rPr lang="en-US" dirty="0" smtClean="0">
                <a:latin typeface="Calibri"/>
                <a:cs typeface="Calibri"/>
              </a:rPr>
              <a:t>”. </a:t>
            </a:r>
          </a:p>
          <a:p>
            <a:pPr marL="0" indent="0" algn="just">
              <a:buNone/>
            </a:pPr>
            <a:r>
              <a:rPr lang="en-US" dirty="0">
                <a:latin typeface="Calibri"/>
                <a:cs typeface="Calibri"/>
              </a:rPr>
              <a:t>On this interpretation, freedom of expression enables every member of a polity to have access to information that enables him to make good choices among conceptions of the good etc. </a:t>
            </a:r>
          </a:p>
        </p:txBody>
      </p:sp>
    </p:spTree>
    <p:extLst>
      <p:ext uri="{BB962C8B-B14F-4D97-AF65-F5344CB8AC3E}">
        <p14:creationId xmlns:p14="http://schemas.microsoft.com/office/powerpoint/2010/main" val="60369723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6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6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6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6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6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6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6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6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800" b="1" dirty="0">
                <a:solidFill>
                  <a:schemeClr val="tx1">
                    <a:lumMod val="65000"/>
                    <a:lumOff val="35000"/>
                  </a:schemeClr>
                </a:solidFill>
                <a:latin typeface="Calibri"/>
                <a:cs typeface="Calibri"/>
              </a:rPr>
              <a:t>THE </a:t>
            </a:r>
            <a:r>
              <a:rPr lang="sl-SI" sz="3800" b="1" dirty="0" smtClean="0">
                <a:solidFill>
                  <a:schemeClr val="tx1">
                    <a:lumMod val="65000"/>
                    <a:lumOff val="35000"/>
                  </a:schemeClr>
                </a:solidFill>
                <a:latin typeface="Calibri"/>
                <a:cs typeface="Calibri"/>
              </a:rPr>
              <a:t>EPISTEMIC </a:t>
            </a:r>
            <a:r>
              <a:rPr lang="sl-SI" sz="3800" b="1" dirty="0">
                <a:solidFill>
                  <a:schemeClr val="tx1">
                    <a:lumMod val="65000"/>
                    <a:lumOff val="35000"/>
                  </a:schemeClr>
                </a:solidFill>
                <a:latin typeface="Calibri"/>
                <a:cs typeface="Calibri"/>
              </a:rPr>
              <a:t>FUNCTION</a:t>
            </a:r>
            <a:endParaRPr lang="en-US" sz="380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latin typeface="Calibri"/>
                <a:cs typeface="Calibri"/>
              </a:rPr>
              <a:t>The epistemic function is best represented by the marketplace of ideas rationale for freedom of expression as it is premised on the assertion that the best policy proposal, procedure or outcome arises out of the competition of divergent ideas in a free and transparent public discourse. </a:t>
            </a:r>
            <a:endParaRPr lang="en-US" dirty="0" smtClean="0">
              <a:latin typeface="Calibri"/>
              <a:cs typeface="Calibri"/>
            </a:endParaRPr>
          </a:p>
          <a:p>
            <a:pPr marL="0" indent="0" algn="just">
              <a:buNone/>
            </a:pPr>
            <a:r>
              <a:rPr lang="en-US" dirty="0" smtClean="0">
                <a:latin typeface="Calibri"/>
                <a:cs typeface="Calibri"/>
              </a:rPr>
              <a:t>By </a:t>
            </a:r>
            <a:r>
              <a:rPr lang="en-US" dirty="0">
                <a:latin typeface="Calibri"/>
                <a:cs typeface="Calibri"/>
              </a:rPr>
              <a:t>comparing different </a:t>
            </a:r>
            <a:r>
              <a:rPr lang="en-US" dirty="0" smtClean="0">
                <a:latin typeface="Calibri"/>
                <a:cs typeface="Calibri"/>
              </a:rPr>
              <a:t>conceptions </a:t>
            </a:r>
            <a:r>
              <a:rPr lang="en-US" dirty="0">
                <a:latin typeface="Calibri"/>
                <a:cs typeface="Calibri"/>
              </a:rPr>
              <a:t>of the good or having at our disposal different experiences and perspectives </a:t>
            </a:r>
            <a:r>
              <a:rPr lang="en-US" dirty="0" smtClean="0">
                <a:latin typeface="Calibri"/>
                <a:cs typeface="Calibri"/>
              </a:rPr>
              <a:t>there </a:t>
            </a:r>
            <a:r>
              <a:rPr lang="en-US" dirty="0">
                <a:latin typeface="Calibri"/>
                <a:cs typeface="Calibri"/>
              </a:rPr>
              <a:t>is a twofold </a:t>
            </a:r>
            <a:r>
              <a:rPr lang="en-US" dirty="0" smtClean="0">
                <a:latin typeface="Calibri"/>
                <a:cs typeface="Calibri"/>
              </a:rPr>
              <a:t>advantage. </a:t>
            </a:r>
            <a:r>
              <a:rPr lang="en-US" dirty="0">
                <a:latin typeface="Calibri"/>
                <a:cs typeface="Calibri"/>
              </a:rPr>
              <a:t>By </a:t>
            </a:r>
            <a:r>
              <a:rPr lang="en-US" dirty="0" smtClean="0">
                <a:latin typeface="Calibri"/>
                <a:cs typeface="Calibri"/>
              </a:rPr>
              <a:t>being </a:t>
            </a:r>
            <a:r>
              <a:rPr lang="en-US" dirty="0">
                <a:latin typeface="Calibri"/>
                <a:cs typeface="Calibri"/>
              </a:rPr>
              <a:t>acquainted with different experiences and perspectives </a:t>
            </a:r>
            <a:r>
              <a:rPr lang="en-US" dirty="0" smtClean="0">
                <a:latin typeface="Calibri"/>
                <a:cs typeface="Calibri"/>
              </a:rPr>
              <a:t>individuals </a:t>
            </a:r>
            <a:r>
              <a:rPr lang="en-US" dirty="0">
                <a:latin typeface="Calibri"/>
                <a:cs typeface="Calibri"/>
              </a:rPr>
              <a:t>have more options available to choose from. </a:t>
            </a:r>
            <a:r>
              <a:rPr lang="en-US" dirty="0" smtClean="0">
                <a:latin typeface="Calibri"/>
                <a:cs typeface="Calibri"/>
              </a:rPr>
              <a:t>At </a:t>
            </a:r>
            <a:r>
              <a:rPr lang="en-US" dirty="0">
                <a:latin typeface="Calibri"/>
                <a:cs typeface="Calibri"/>
              </a:rPr>
              <a:t>the same time, by having more options available, </a:t>
            </a:r>
            <a:r>
              <a:rPr lang="en-US" dirty="0" smtClean="0">
                <a:latin typeface="Calibri"/>
                <a:cs typeface="Calibri"/>
              </a:rPr>
              <a:t>individuals are </a:t>
            </a:r>
            <a:r>
              <a:rPr lang="en-US" dirty="0">
                <a:latin typeface="Calibri"/>
                <a:cs typeface="Calibri"/>
              </a:rPr>
              <a:t>in a better position to evaluate one’s own particular perspective or experience. </a:t>
            </a:r>
            <a:endParaRPr lang="en-US" dirty="0" smtClean="0">
              <a:latin typeface="Calibri"/>
              <a:cs typeface="Calibri"/>
            </a:endParaRPr>
          </a:p>
          <a:p>
            <a:pPr marL="0" indent="0" algn="just">
              <a:buNone/>
            </a:pPr>
            <a:r>
              <a:rPr lang="en-US" dirty="0" smtClean="0">
                <a:latin typeface="Calibri"/>
                <a:cs typeface="Calibri"/>
              </a:rPr>
              <a:t>In </a:t>
            </a:r>
            <a:r>
              <a:rPr lang="en-US" dirty="0">
                <a:latin typeface="Calibri"/>
                <a:cs typeface="Calibri"/>
              </a:rPr>
              <a:t>this sense, freedom of expression contributes significantly to the support of the values associated with the classical </a:t>
            </a:r>
            <a:r>
              <a:rPr lang="en-US" dirty="0" err="1">
                <a:latin typeface="Calibri"/>
                <a:cs typeface="Calibri"/>
              </a:rPr>
              <a:t>Millian</a:t>
            </a:r>
            <a:r>
              <a:rPr lang="en-US" dirty="0">
                <a:latin typeface="Calibri"/>
                <a:cs typeface="Calibri"/>
              </a:rPr>
              <a:t> argument for the development of autonomy and individuality, that social diversity and choice are increased or strengthened</a:t>
            </a:r>
            <a:r>
              <a:rPr lang="en-US" dirty="0" smtClean="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6036972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3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300" accel="50000" fill="hold">
                                          <p:stCondLst>
                                            <p:cond delay="3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6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3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3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300" accel="50000" fill="hold">
                                          <p:stCondLst>
                                            <p:cond delay="3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6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3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3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300" accel="50000" fill="hold">
                                          <p:stCondLst>
                                            <p:cond delay="3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6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3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3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300" accel="50000" fill="hold">
                                          <p:stCondLst>
                                            <p:cond delay="3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6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3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3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300" accel="50000" fill="hold">
                                          <p:stCondLst>
                                            <p:cond delay="3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6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3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3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300" accel="50000" fill="hold">
                                          <p:stCondLst>
                                            <p:cond delay="3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6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800" b="1" dirty="0">
                <a:solidFill>
                  <a:schemeClr val="tx1">
                    <a:lumMod val="65000"/>
                    <a:lumOff val="35000"/>
                  </a:schemeClr>
                </a:solidFill>
                <a:latin typeface="Calibri"/>
                <a:cs typeface="Calibri"/>
              </a:rPr>
              <a:t>THE </a:t>
            </a:r>
            <a:r>
              <a:rPr lang="sl-SI" sz="3800" b="1" dirty="0" smtClean="0">
                <a:solidFill>
                  <a:schemeClr val="tx1">
                    <a:lumMod val="65000"/>
                    <a:lumOff val="35000"/>
                  </a:schemeClr>
                </a:solidFill>
                <a:latin typeface="Calibri"/>
                <a:cs typeface="Calibri"/>
              </a:rPr>
              <a:t>VIRTUE-BASED </a:t>
            </a:r>
            <a:r>
              <a:rPr lang="sl-SI" sz="3800" b="1" dirty="0">
                <a:solidFill>
                  <a:schemeClr val="tx1">
                    <a:lumMod val="65000"/>
                    <a:lumOff val="35000"/>
                  </a:schemeClr>
                </a:solidFill>
                <a:latin typeface="Calibri"/>
                <a:cs typeface="Calibri"/>
              </a:rPr>
              <a:t>FUNCTION</a:t>
            </a:r>
            <a:endParaRPr lang="en-US" sz="3800" dirty="0"/>
          </a:p>
        </p:txBody>
      </p:sp>
      <p:sp>
        <p:nvSpPr>
          <p:cNvPr id="3" name="Content Placeholder 2"/>
          <p:cNvSpPr>
            <a:spLocks noGrp="1"/>
          </p:cNvSpPr>
          <p:nvPr>
            <p:ph idx="1"/>
          </p:nvPr>
        </p:nvSpPr>
        <p:spPr/>
        <p:txBody>
          <a:bodyPr>
            <a:normAutofit/>
          </a:bodyPr>
          <a:lstStyle/>
          <a:p>
            <a:pPr marL="0" indent="0" algn="just">
              <a:buNone/>
            </a:pPr>
            <a:r>
              <a:rPr lang="en-US" dirty="0">
                <a:latin typeface="Calibri"/>
                <a:cs typeface="Calibri"/>
              </a:rPr>
              <a:t>As the </a:t>
            </a:r>
            <a:r>
              <a:rPr lang="en-US" dirty="0" smtClean="0">
                <a:latin typeface="Calibri"/>
                <a:cs typeface="Calibri"/>
              </a:rPr>
              <a:t>ECHR </a:t>
            </a:r>
            <a:r>
              <a:rPr lang="en-US" dirty="0">
                <a:latin typeface="Calibri"/>
                <a:cs typeface="Calibri"/>
              </a:rPr>
              <a:t>poignantly emphasized </a:t>
            </a:r>
            <a:r>
              <a:rPr lang="en-US" dirty="0" smtClean="0">
                <a:latin typeface="Calibri"/>
                <a:cs typeface="Calibri"/>
              </a:rPr>
              <a:t>in one of </a:t>
            </a:r>
            <a:r>
              <a:rPr lang="en-US" dirty="0">
                <a:latin typeface="Calibri"/>
                <a:cs typeface="Calibri"/>
              </a:rPr>
              <a:t>its </a:t>
            </a:r>
            <a:r>
              <a:rPr lang="en-US" dirty="0" err="1" smtClean="0">
                <a:latin typeface="Calibri"/>
                <a:cs typeface="Calibri"/>
              </a:rPr>
              <a:t>judgements</a:t>
            </a:r>
            <a:r>
              <a:rPr lang="en-US" dirty="0" smtClean="0">
                <a:latin typeface="Calibri"/>
                <a:cs typeface="Calibri"/>
              </a:rPr>
              <a:t> “</a:t>
            </a:r>
            <a:r>
              <a:rPr lang="en-US" dirty="0">
                <a:latin typeface="Calibri"/>
                <a:cs typeface="Calibri"/>
              </a:rPr>
              <a:t>freedom of </a:t>
            </a:r>
            <a:r>
              <a:rPr lang="en-US" dirty="0" smtClean="0">
                <a:latin typeface="Calibri"/>
                <a:cs typeface="Calibri"/>
              </a:rPr>
              <a:t>expression (</a:t>
            </a:r>
            <a:r>
              <a:rPr lang="mr-IN" dirty="0" smtClean="0">
                <a:latin typeface="Calibri"/>
                <a:cs typeface="Calibri"/>
              </a:rPr>
              <a:t>…</a:t>
            </a:r>
            <a:r>
              <a:rPr lang="sl-SI" dirty="0" smtClean="0">
                <a:latin typeface="Calibri"/>
                <a:cs typeface="Calibri"/>
              </a:rPr>
              <a:t>)</a:t>
            </a:r>
            <a:r>
              <a:rPr lang="en-US" dirty="0" smtClean="0">
                <a:latin typeface="Calibri"/>
                <a:cs typeface="Calibri"/>
              </a:rPr>
              <a:t> </a:t>
            </a:r>
            <a:r>
              <a:rPr lang="en-US" dirty="0">
                <a:latin typeface="Calibri"/>
                <a:cs typeface="Calibri"/>
              </a:rPr>
              <a:t>constitutes one of the essential foundations of a democratic society and one of the basic conditions for its progress and for each individual’s </a:t>
            </a:r>
            <a:r>
              <a:rPr lang="en-US" dirty="0" err="1">
                <a:latin typeface="Calibri"/>
                <a:cs typeface="Calibri"/>
              </a:rPr>
              <a:t>self-fulfilment</a:t>
            </a:r>
            <a:r>
              <a:rPr lang="en-US" dirty="0">
                <a:latin typeface="Calibri"/>
                <a:cs typeface="Calibri"/>
              </a:rPr>
              <a:t>. </a:t>
            </a:r>
            <a:endParaRPr lang="en-US" dirty="0" smtClean="0">
              <a:latin typeface="Calibri"/>
              <a:cs typeface="Calibri"/>
            </a:endParaRPr>
          </a:p>
          <a:p>
            <a:pPr marL="0" indent="0" algn="just">
              <a:buNone/>
            </a:pPr>
            <a:r>
              <a:rPr lang="en-US" dirty="0" smtClean="0">
                <a:latin typeface="Calibri"/>
                <a:cs typeface="Calibri"/>
              </a:rPr>
              <a:t>(</a:t>
            </a:r>
            <a:r>
              <a:rPr lang="mr-IN" dirty="0" smtClean="0">
                <a:latin typeface="Calibri"/>
                <a:cs typeface="Calibri"/>
              </a:rPr>
              <a:t>…</a:t>
            </a:r>
            <a:r>
              <a:rPr lang="sl-SI" dirty="0" smtClean="0">
                <a:latin typeface="Calibri"/>
                <a:cs typeface="Calibri"/>
              </a:rPr>
              <a:t>)</a:t>
            </a:r>
            <a:r>
              <a:rPr lang="en-US" dirty="0" smtClean="0">
                <a:latin typeface="Calibri"/>
                <a:cs typeface="Calibri"/>
              </a:rPr>
              <a:t> </a:t>
            </a:r>
            <a:r>
              <a:rPr lang="en-US" dirty="0">
                <a:latin typeface="Calibri"/>
                <a:cs typeface="Calibri"/>
              </a:rPr>
              <a:t>it is applicable not only to “information” or “ideas” that are </a:t>
            </a:r>
            <a:r>
              <a:rPr lang="en-US" dirty="0" err="1">
                <a:latin typeface="Calibri"/>
                <a:cs typeface="Calibri"/>
              </a:rPr>
              <a:t>favourably</a:t>
            </a:r>
            <a:r>
              <a:rPr lang="en-US" dirty="0">
                <a:latin typeface="Calibri"/>
                <a:cs typeface="Calibri"/>
              </a:rPr>
              <a:t> received or regarded as inoffensive or as a matter of indifference, but also to those that offend, shock or disturb. Such are the demands of that pluralism, tolerance and broadmindedness without which there is no “democratic society</a:t>
            </a:r>
            <a:r>
              <a:rPr lang="en-US" dirty="0" smtClean="0">
                <a:latin typeface="Calibri"/>
                <a:cs typeface="Calibri"/>
              </a:rPr>
              <a:t>”. </a:t>
            </a:r>
          </a:p>
          <a:p>
            <a:pPr marL="0" indent="0" algn="just">
              <a:buNone/>
            </a:pPr>
            <a:r>
              <a:rPr lang="en-US" dirty="0" smtClean="0">
                <a:latin typeface="Calibri"/>
                <a:cs typeface="Calibri"/>
              </a:rPr>
              <a:t>In </a:t>
            </a:r>
            <a:r>
              <a:rPr lang="en-US" dirty="0">
                <a:latin typeface="Calibri"/>
                <a:cs typeface="Calibri"/>
              </a:rPr>
              <a:t>this respect, freedom of expression is of crucial importance for the cultivation of basic civic virtues including toleration, mutual respect etc.</a:t>
            </a:r>
          </a:p>
          <a:p>
            <a:pPr marL="0" indent="0" algn="just">
              <a:buNone/>
            </a:pPr>
            <a:endParaRPr lang="en-US" dirty="0">
              <a:latin typeface="Calibri"/>
              <a:cs typeface="Calibri"/>
            </a:endParaRPr>
          </a:p>
        </p:txBody>
      </p:sp>
    </p:spTree>
    <p:extLst>
      <p:ext uri="{BB962C8B-B14F-4D97-AF65-F5344CB8AC3E}">
        <p14:creationId xmlns:p14="http://schemas.microsoft.com/office/powerpoint/2010/main" val="6036972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
                                        <p:tgtEl>
                                          <p:spTgt spid="3">
                                            <p:txEl>
                                              <p:pRg st="0" end="0"/>
                                            </p:txEl>
                                          </p:spTgt>
                                        </p:tgtEl>
                                      </p:cBhvr>
                                    </p:animEffect>
                                    <p:anim calcmode="lin" valueType="num">
                                      <p:cBhvr>
                                        <p:cTn id="8" dur="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600"/>
                                        <p:tgtEl>
                                          <p:spTgt spid="3">
                                            <p:txEl>
                                              <p:pRg st="1" end="1"/>
                                            </p:txEl>
                                          </p:spTgt>
                                        </p:tgtEl>
                                      </p:cBhvr>
                                    </p:animEffect>
                                    <p:anim calcmode="lin" valueType="num">
                                      <p:cBhvr>
                                        <p:cTn id="16" dur="6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4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60" accel="100000" fill="hold">
                                          <p:stCondLst>
                                            <p:cond delay="54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600"/>
                                        <p:tgtEl>
                                          <p:spTgt spid="3">
                                            <p:txEl>
                                              <p:pRg st="2" end="2"/>
                                            </p:txEl>
                                          </p:spTgt>
                                        </p:tgtEl>
                                      </p:cBhvr>
                                    </p:animEffect>
                                    <p:anim calcmode="lin" valueType="num">
                                      <p:cBhvr>
                                        <p:cTn id="24" dur="6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4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60" accel="100000" fill="hold">
                                          <p:stCondLst>
                                            <p:cond delay="54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a:solidFill>
                  <a:schemeClr val="tx1">
                    <a:lumMod val="65000"/>
                    <a:lumOff val="35000"/>
                  </a:schemeClr>
                </a:solidFill>
                <a:latin typeface="Calibri"/>
                <a:cs typeface="Calibri"/>
              </a:rPr>
              <a:t>CITIZENSHIP EDUCATION IN A PLURALLY DIVERSE </a:t>
            </a:r>
            <a:r>
              <a:rPr lang="en-US" sz="3800" b="1" dirty="0" smtClean="0">
                <a:solidFill>
                  <a:schemeClr val="tx1">
                    <a:lumMod val="65000"/>
                    <a:lumOff val="35000"/>
                  </a:schemeClr>
                </a:solidFill>
                <a:latin typeface="Calibri"/>
                <a:cs typeface="Calibri"/>
              </a:rPr>
              <a:t>POLITY</a:t>
            </a:r>
            <a:endParaRPr lang="en-US" sz="3800" dirty="0"/>
          </a:p>
        </p:txBody>
      </p:sp>
      <p:sp>
        <p:nvSpPr>
          <p:cNvPr id="3" name="Content Placeholder 2"/>
          <p:cNvSpPr>
            <a:spLocks noGrp="1"/>
          </p:cNvSpPr>
          <p:nvPr>
            <p:ph idx="1"/>
          </p:nvPr>
        </p:nvSpPr>
        <p:spPr/>
        <p:txBody>
          <a:bodyPr/>
          <a:lstStyle/>
          <a:p>
            <a:r>
              <a:rPr lang="en-US" dirty="0" smtClean="0">
                <a:latin typeface="Calibri"/>
                <a:cs typeface="Calibri"/>
              </a:rPr>
              <a:t>The phenomenon of ‘traveling concepts’</a:t>
            </a:r>
          </a:p>
          <a:p>
            <a:r>
              <a:rPr lang="en-US" dirty="0" smtClean="0">
                <a:latin typeface="Calibri"/>
                <a:cs typeface="Calibri"/>
              </a:rPr>
              <a:t>The ‘moral compass’</a:t>
            </a:r>
          </a:p>
          <a:p>
            <a:r>
              <a:rPr lang="en-US" dirty="0" smtClean="0">
                <a:latin typeface="Calibri"/>
                <a:cs typeface="Calibri"/>
              </a:rPr>
              <a:t>Citizenship education: ‘traditional’ problems and challenges</a:t>
            </a:r>
          </a:p>
          <a:p>
            <a:r>
              <a:rPr lang="en-US" dirty="0">
                <a:latin typeface="Calibri"/>
                <a:cs typeface="Calibri"/>
              </a:rPr>
              <a:t>Citizenship education: </a:t>
            </a:r>
            <a:r>
              <a:rPr lang="en-US" dirty="0" smtClean="0">
                <a:latin typeface="Calibri"/>
                <a:cs typeface="Calibri"/>
              </a:rPr>
              <a:t>‘contemporary’ </a:t>
            </a:r>
            <a:r>
              <a:rPr lang="en-US" dirty="0">
                <a:latin typeface="Calibri"/>
                <a:cs typeface="Calibri"/>
              </a:rPr>
              <a:t>problems and challenges</a:t>
            </a:r>
          </a:p>
          <a:p>
            <a:r>
              <a:rPr lang="en-US" dirty="0">
                <a:latin typeface="Calibri"/>
                <a:cs typeface="Calibri"/>
              </a:rPr>
              <a:t>Citizenship education: </a:t>
            </a:r>
            <a:r>
              <a:rPr lang="en-US" dirty="0" smtClean="0">
                <a:latin typeface="Calibri"/>
                <a:cs typeface="Calibri"/>
              </a:rPr>
              <a:t>‘non-standard’ </a:t>
            </a:r>
            <a:r>
              <a:rPr lang="en-US" dirty="0">
                <a:latin typeface="Calibri"/>
                <a:cs typeface="Calibri"/>
              </a:rPr>
              <a:t>problems and challenges</a:t>
            </a:r>
          </a:p>
          <a:p>
            <a:r>
              <a:rPr lang="en-US" dirty="0" smtClean="0">
                <a:latin typeface="Calibri"/>
                <a:cs typeface="Calibri"/>
              </a:rPr>
              <a:t>Citizenship education in the 21</a:t>
            </a:r>
            <a:r>
              <a:rPr lang="en-US" baseline="30000" dirty="0" smtClean="0">
                <a:latin typeface="Calibri"/>
                <a:cs typeface="Calibri"/>
              </a:rPr>
              <a:t>st</a:t>
            </a:r>
            <a:r>
              <a:rPr lang="en-US" dirty="0" smtClean="0">
                <a:latin typeface="Calibri"/>
                <a:cs typeface="Calibri"/>
              </a:rPr>
              <a:t> century</a:t>
            </a:r>
          </a:p>
          <a:p>
            <a:r>
              <a:rPr lang="en-US" dirty="0" smtClean="0">
                <a:latin typeface="Calibri"/>
                <a:cs typeface="Calibri"/>
              </a:rPr>
              <a:t>‘Back to the future’</a:t>
            </a:r>
          </a:p>
          <a:p>
            <a:r>
              <a:rPr lang="en-US" dirty="0" smtClean="0">
                <a:latin typeface="Calibri"/>
                <a:cs typeface="Calibri"/>
              </a:rPr>
              <a:t>Freedom of expression: </a:t>
            </a:r>
            <a:r>
              <a:rPr lang="en-US" i="1" dirty="0" smtClean="0">
                <a:latin typeface="Calibri"/>
                <a:cs typeface="Calibri"/>
              </a:rPr>
              <a:t>pro et contra</a:t>
            </a:r>
            <a:endParaRPr lang="en-US" i="1" dirty="0">
              <a:latin typeface="Calibri"/>
              <a:cs typeface="Calibri"/>
            </a:endParaRPr>
          </a:p>
        </p:txBody>
      </p:sp>
    </p:spTree>
    <p:extLst>
      <p:ext uri="{BB962C8B-B14F-4D97-AF65-F5344CB8AC3E}">
        <p14:creationId xmlns:p14="http://schemas.microsoft.com/office/powerpoint/2010/main" val="9917881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
                                        <p:tgtEl>
                                          <p:spTgt spid="3">
                                            <p:txEl>
                                              <p:pRg st="0" end="0"/>
                                            </p:txEl>
                                          </p:spTgt>
                                        </p:tgtEl>
                                      </p:cBhvr>
                                    </p:animEffect>
                                    <p:anim calcmode="lin" valueType="num">
                                      <p:cBhvr>
                                        <p:cTn id="8" dur="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600"/>
                                        <p:tgtEl>
                                          <p:spTgt spid="3">
                                            <p:txEl>
                                              <p:pRg st="1" end="1"/>
                                            </p:txEl>
                                          </p:spTgt>
                                        </p:tgtEl>
                                      </p:cBhvr>
                                    </p:animEffect>
                                    <p:anim calcmode="lin" valueType="num">
                                      <p:cBhvr>
                                        <p:cTn id="16" dur="6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4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60" accel="100000" fill="hold">
                                          <p:stCondLst>
                                            <p:cond delay="54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600"/>
                                        <p:tgtEl>
                                          <p:spTgt spid="3">
                                            <p:txEl>
                                              <p:pRg st="2" end="2"/>
                                            </p:txEl>
                                          </p:spTgt>
                                        </p:tgtEl>
                                      </p:cBhvr>
                                    </p:animEffect>
                                    <p:anim calcmode="lin" valueType="num">
                                      <p:cBhvr>
                                        <p:cTn id="24" dur="6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4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60" accel="100000" fill="hold">
                                          <p:stCondLst>
                                            <p:cond delay="54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600"/>
                                        <p:tgtEl>
                                          <p:spTgt spid="3">
                                            <p:txEl>
                                              <p:pRg st="3" end="3"/>
                                            </p:txEl>
                                          </p:spTgt>
                                        </p:tgtEl>
                                      </p:cBhvr>
                                    </p:animEffect>
                                    <p:anim calcmode="lin" valueType="num">
                                      <p:cBhvr>
                                        <p:cTn id="32" dur="6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4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60" accel="100000" fill="hold">
                                          <p:stCondLst>
                                            <p:cond delay="54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600"/>
                                        <p:tgtEl>
                                          <p:spTgt spid="3">
                                            <p:txEl>
                                              <p:pRg st="4" end="4"/>
                                            </p:txEl>
                                          </p:spTgt>
                                        </p:tgtEl>
                                      </p:cBhvr>
                                    </p:animEffect>
                                    <p:anim calcmode="lin" valueType="num">
                                      <p:cBhvr>
                                        <p:cTn id="40" dur="6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54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60" accel="100000" fill="hold">
                                          <p:stCondLst>
                                            <p:cond delay="54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600"/>
                                        <p:tgtEl>
                                          <p:spTgt spid="3">
                                            <p:txEl>
                                              <p:pRg st="5" end="5"/>
                                            </p:txEl>
                                          </p:spTgt>
                                        </p:tgtEl>
                                      </p:cBhvr>
                                    </p:animEffect>
                                    <p:anim calcmode="lin" valueType="num">
                                      <p:cBhvr>
                                        <p:cTn id="48" dur="6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54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60" accel="100000" fill="hold">
                                          <p:stCondLst>
                                            <p:cond delay="54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600"/>
                                        <p:tgtEl>
                                          <p:spTgt spid="3">
                                            <p:txEl>
                                              <p:pRg st="6" end="6"/>
                                            </p:txEl>
                                          </p:spTgt>
                                        </p:tgtEl>
                                      </p:cBhvr>
                                    </p:animEffect>
                                    <p:anim calcmode="lin" valueType="num">
                                      <p:cBhvr>
                                        <p:cTn id="56" dur="6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54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60" accel="100000" fill="hold">
                                          <p:stCondLst>
                                            <p:cond delay="54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600"/>
                                        <p:tgtEl>
                                          <p:spTgt spid="3">
                                            <p:txEl>
                                              <p:pRg st="7" end="7"/>
                                            </p:txEl>
                                          </p:spTgt>
                                        </p:tgtEl>
                                      </p:cBhvr>
                                    </p:animEffect>
                                    <p:anim calcmode="lin" valueType="num">
                                      <p:cBhvr>
                                        <p:cTn id="64" dur="6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54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60" accel="100000" fill="hold">
                                          <p:stCondLst>
                                            <p:cond delay="54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800" b="1" dirty="0">
                <a:solidFill>
                  <a:schemeClr val="tx1">
                    <a:lumMod val="65000"/>
                    <a:lumOff val="35000"/>
                  </a:schemeClr>
                </a:solidFill>
                <a:latin typeface="Calibri"/>
                <a:cs typeface="Calibri"/>
              </a:rPr>
              <a:t>THE </a:t>
            </a:r>
            <a:r>
              <a:rPr lang="sl-SI" sz="3800" b="1" dirty="0" smtClean="0">
                <a:solidFill>
                  <a:schemeClr val="tx1">
                    <a:lumMod val="65000"/>
                    <a:lumOff val="35000"/>
                  </a:schemeClr>
                </a:solidFill>
                <a:latin typeface="Calibri"/>
                <a:cs typeface="Calibri"/>
              </a:rPr>
              <a:t>SELF-RESPECT </a:t>
            </a:r>
            <a:r>
              <a:rPr lang="sl-SI" sz="3800" b="1" dirty="0">
                <a:solidFill>
                  <a:schemeClr val="tx1">
                    <a:lumMod val="65000"/>
                    <a:lumOff val="35000"/>
                  </a:schemeClr>
                </a:solidFill>
                <a:latin typeface="Calibri"/>
                <a:cs typeface="Calibri"/>
              </a:rPr>
              <a:t>FUNCTION</a:t>
            </a:r>
            <a:endParaRPr lang="en-US" sz="3800" dirty="0"/>
          </a:p>
        </p:txBody>
      </p:sp>
      <p:sp>
        <p:nvSpPr>
          <p:cNvPr id="3" name="Content Placeholder 2"/>
          <p:cNvSpPr>
            <a:spLocks noGrp="1"/>
          </p:cNvSpPr>
          <p:nvPr>
            <p:ph idx="1"/>
          </p:nvPr>
        </p:nvSpPr>
        <p:spPr/>
        <p:txBody>
          <a:bodyPr/>
          <a:lstStyle/>
          <a:p>
            <a:pPr marL="0" indent="0" algn="just">
              <a:lnSpc>
                <a:spcPct val="110000"/>
              </a:lnSpc>
              <a:buNone/>
            </a:pPr>
            <a:r>
              <a:rPr lang="en-US" dirty="0">
                <a:latin typeface="Calibri"/>
                <a:cs typeface="Calibri"/>
              </a:rPr>
              <a:t>Freedom of expression performs also the function associated with the development of self-respect. By enabling each and every member of a polity to freely express himself, it contributes significantly, as Jeremy Waldron emphasizes, to one’s self-respect and dignity “in the sense of these persons’ basic social standing, of the basis of their recognition as social equals, and of their status as bearers of human rights and constitutional entitlements</a:t>
            </a:r>
            <a:r>
              <a:rPr lang="en-US" dirty="0" smtClean="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60369723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
                                        <p:tgtEl>
                                          <p:spTgt spid="3">
                                            <p:txEl>
                                              <p:pRg st="0" end="0"/>
                                            </p:txEl>
                                          </p:spTgt>
                                        </p:tgtEl>
                                      </p:cBhvr>
                                    </p:animEffect>
                                    <p:anim calcmode="lin" valueType="num">
                                      <p:cBhvr>
                                        <p:cTn id="8" dur="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800" b="1" dirty="0">
                <a:solidFill>
                  <a:schemeClr val="tx1">
                    <a:lumMod val="65000"/>
                    <a:lumOff val="35000"/>
                  </a:schemeClr>
                </a:solidFill>
                <a:latin typeface="Calibri"/>
                <a:cs typeface="Calibri"/>
              </a:rPr>
              <a:t>FREEDOM OF EXPRESSION: </a:t>
            </a:r>
            <a:br>
              <a:rPr lang="sl-SI" sz="3800" b="1" dirty="0">
                <a:solidFill>
                  <a:schemeClr val="tx1">
                    <a:lumMod val="65000"/>
                    <a:lumOff val="35000"/>
                  </a:schemeClr>
                </a:solidFill>
                <a:latin typeface="Calibri"/>
                <a:cs typeface="Calibri"/>
              </a:rPr>
            </a:br>
            <a:r>
              <a:rPr lang="sl-SI" sz="3800" b="1" dirty="0" smtClean="0">
                <a:solidFill>
                  <a:schemeClr val="tx1">
                    <a:lumMod val="65000"/>
                    <a:lumOff val="35000"/>
                  </a:schemeClr>
                </a:solidFill>
                <a:latin typeface="Calibri"/>
                <a:cs typeface="Calibri"/>
              </a:rPr>
              <a:t>OVERALL EVALUATION</a:t>
            </a:r>
            <a:endParaRPr lang="en-US" sz="3800" dirty="0"/>
          </a:p>
        </p:txBody>
      </p:sp>
      <p:sp>
        <p:nvSpPr>
          <p:cNvPr id="3" name="Content Placeholder 2"/>
          <p:cNvSpPr>
            <a:spLocks noGrp="1"/>
          </p:cNvSpPr>
          <p:nvPr>
            <p:ph idx="1"/>
          </p:nvPr>
        </p:nvSpPr>
        <p:spPr/>
        <p:txBody>
          <a:bodyPr>
            <a:normAutofit/>
          </a:bodyPr>
          <a:lstStyle/>
          <a:p>
            <a:pPr marL="0" indent="0" algn="just">
              <a:buNone/>
            </a:pPr>
            <a:r>
              <a:rPr lang="en-US" dirty="0">
                <a:latin typeface="Calibri"/>
                <a:cs typeface="Calibri"/>
              </a:rPr>
              <a:t>As these examples clearly illustrate, the most common way to defend freedom of expression is premised on the </a:t>
            </a:r>
            <a:r>
              <a:rPr lang="en-US" b="1" dirty="0">
                <a:latin typeface="Calibri"/>
                <a:cs typeface="Calibri"/>
              </a:rPr>
              <a:t>contact hypothesis</a:t>
            </a:r>
            <a:r>
              <a:rPr lang="en-US" dirty="0">
                <a:latin typeface="Calibri"/>
                <a:cs typeface="Calibri"/>
              </a:rPr>
              <a:t>, namely the assertion that freedom of expression and the associated exposure to diversity fosters interracial, inter-religious, interethnic, intercultural respect and solidarity </a:t>
            </a:r>
            <a:r>
              <a:rPr lang="en-US" dirty="0" smtClean="0">
                <a:latin typeface="Calibri"/>
                <a:cs typeface="Calibri"/>
              </a:rPr>
              <a:t>and </a:t>
            </a:r>
            <a:r>
              <a:rPr lang="en-US" dirty="0">
                <a:latin typeface="Calibri"/>
                <a:cs typeface="Calibri"/>
              </a:rPr>
              <a:t>is therefore conducive to the overall civic</a:t>
            </a:r>
            <a:r>
              <a:rPr lang="en-US" sz="1200" dirty="0">
                <a:latin typeface="Calibri"/>
                <a:cs typeface="Calibri"/>
              </a:rPr>
              <a:t> </a:t>
            </a:r>
            <a:r>
              <a:rPr lang="en-US" dirty="0">
                <a:latin typeface="Calibri"/>
                <a:cs typeface="Calibri"/>
              </a:rPr>
              <a:t>as</a:t>
            </a:r>
            <a:r>
              <a:rPr lang="en-US" sz="1200" dirty="0">
                <a:latin typeface="Calibri"/>
                <a:cs typeface="Calibri"/>
              </a:rPr>
              <a:t> </a:t>
            </a:r>
            <a:r>
              <a:rPr lang="en-US" dirty="0">
                <a:latin typeface="Calibri"/>
                <a:cs typeface="Calibri"/>
              </a:rPr>
              <a:t>well</a:t>
            </a:r>
            <a:r>
              <a:rPr lang="en-US" sz="1200" dirty="0">
                <a:latin typeface="Calibri"/>
                <a:cs typeface="Calibri"/>
              </a:rPr>
              <a:t> </a:t>
            </a:r>
            <a:r>
              <a:rPr lang="en-US" dirty="0">
                <a:latin typeface="Calibri"/>
                <a:cs typeface="Calibri"/>
              </a:rPr>
              <a:t>as</a:t>
            </a:r>
            <a:r>
              <a:rPr lang="en-US" sz="1200" dirty="0">
                <a:latin typeface="Calibri"/>
                <a:cs typeface="Calibri"/>
              </a:rPr>
              <a:t> </a:t>
            </a:r>
            <a:r>
              <a:rPr lang="en-US" dirty="0" smtClean="0">
                <a:latin typeface="Calibri"/>
                <a:cs typeface="Calibri"/>
              </a:rPr>
              <a:t>individual</a:t>
            </a:r>
            <a:r>
              <a:rPr lang="en-US" sz="1200" dirty="0" smtClean="0">
                <a:latin typeface="Calibri"/>
                <a:cs typeface="Calibri"/>
              </a:rPr>
              <a:t> </a:t>
            </a:r>
            <a:r>
              <a:rPr lang="en-US" dirty="0">
                <a:latin typeface="Calibri"/>
                <a:cs typeface="Calibri"/>
              </a:rPr>
              <a:t>benefits. </a:t>
            </a:r>
            <a:endParaRPr lang="en-US" dirty="0" smtClean="0">
              <a:latin typeface="Calibri"/>
              <a:cs typeface="Calibri"/>
            </a:endParaRPr>
          </a:p>
          <a:p>
            <a:pPr marL="0" indent="0" algn="just">
              <a:buNone/>
            </a:pPr>
            <a:r>
              <a:rPr lang="en-US" dirty="0" smtClean="0">
                <a:latin typeface="Calibri"/>
                <a:cs typeface="Calibri"/>
              </a:rPr>
              <a:t>As </a:t>
            </a:r>
            <a:r>
              <a:rPr lang="en-US" dirty="0">
                <a:latin typeface="Calibri"/>
                <a:cs typeface="Calibri"/>
              </a:rPr>
              <a:t>has been presented in this </a:t>
            </a:r>
            <a:r>
              <a:rPr lang="en-US" dirty="0" smtClean="0">
                <a:latin typeface="Calibri"/>
                <a:cs typeface="Calibri"/>
              </a:rPr>
              <a:t>section, </a:t>
            </a:r>
            <a:r>
              <a:rPr lang="en-US" dirty="0">
                <a:latin typeface="Calibri"/>
                <a:cs typeface="Calibri"/>
              </a:rPr>
              <a:t>major </a:t>
            </a:r>
            <a:r>
              <a:rPr lang="en-US" dirty="0" smtClean="0">
                <a:latin typeface="Calibri"/>
                <a:cs typeface="Calibri"/>
              </a:rPr>
              <a:t>arguments </a:t>
            </a:r>
            <a:r>
              <a:rPr lang="en-US" dirty="0">
                <a:latin typeface="Calibri"/>
                <a:cs typeface="Calibri"/>
              </a:rPr>
              <a:t>associated with freedom of expression include arguments about truth discovery, social stability, personal development, </a:t>
            </a:r>
            <a:r>
              <a:rPr lang="en-US" dirty="0" smtClean="0">
                <a:latin typeface="Calibri"/>
                <a:cs typeface="Calibri"/>
              </a:rPr>
              <a:t>democracy, check on possible </a:t>
            </a:r>
            <a:r>
              <a:rPr lang="en-US" dirty="0" err="1" smtClean="0">
                <a:latin typeface="Calibri"/>
                <a:cs typeface="Calibri"/>
              </a:rPr>
              <a:t>abouse</a:t>
            </a:r>
            <a:r>
              <a:rPr lang="en-US" dirty="0" smtClean="0">
                <a:latin typeface="Calibri"/>
                <a:cs typeface="Calibri"/>
              </a:rPr>
              <a:t> of authority etc. Nevertheless, the </a:t>
            </a:r>
            <a:r>
              <a:rPr lang="en-US" dirty="0">
                <a:latin typeface="Calibri"/>
                <a:cs typeface="Calibri"/>
              </a:rPr>
              <a:t>basic justification for freedom of expression, as Kent </a:t>
            </a:r>
            <a:r>
              <a:rPr lang="en-US" dirty="0" err="1">
                <a:latin typeface="Calibri"/>
                <a:cs typeface="Calibri"/>
              </a:rPr>
              <a:t>Greenawalt</a:t>
            </a:r>
            <a:r>
              <a:rPr lang="en-US" dirty="0">
                <a:latin typeface="Calibri"/>
                <a:cs typeface="Calibri"/>
              </a:rPr>
              <a:t> emphasizes is that “speech promotes the discovery of truth</a:t>
            </a:r>
            <a:r>
              <a:rPr lang="en-US" dirty="0" smtClean="0">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6036972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3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300" accel="50000" fill="hold">
                                          <p:stCondLst>
                                            <p:cond delay="3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6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3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3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300" accel="50000" fill="hold">
                                          <p:stCondLst>
                                            <p:cond delay="3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6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3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3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300" accel="50000" fill="hold">
                                          <p:stCondLst>
                                            <p:cond delay="3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6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3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3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300" accel="50000" fill="hold">
                                          <p:stCondLst>
                                            <p:cond delay="3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6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60" y="244158"/>
            <a:ext cx="8548180" cy="1041082"/>
          </a:xfrm>
        </p:spPr>
        <p:txBody>
          <a:bodyPr>
            <a:noAutofit/>
          </a:bodyPr>
          <a:lstStyle/>
          <a:p>
            <a:r>
              <a:rPr lang="sl-SI" sz="3800" b="1" dirty="0" smtClean="0">
                <a:solidFill>
                  <a:schemeClr val="tx1">
                    <a:lumMod val="65000"/>
                    <a:lumOff val="35000"/>
                  </a:schemeClr>
                </a:solidFill>
                <a:latin typeface="Calibri"/>
                <a:cs typeface="Calibri"/>
              </a:rPr>
              <a:t>LIMITS ON FREEDOM OF EXPRESSION</a:t>
            </a:r>
            <a:endParaRPr lang="en-US" sz="3800" dirty="0"/>
          </a:p>
        </p:txBody>
      </p:sp>
      <p:sp>
        <p:nvSpPr>
          <p:cNvPr id="3" name="Content Placeholder 2"/>
          <p:cNvSpPr>
            <a:spLocks noGrp="1"/>
          </p:cNvSpPr>
          <p:nvPr>
            <p:ph idx="1"/>
          </p:nvPr>
        </p:nvSpPr>
        <p:spPr/>
        <p:txBody>
          <a:bodyPr>
            <a:normAutofit/>
          </a:bodyPr>
          <a:lstStyle/>
          <a:p>
            <a:pPr marL="0" indent="0" algn="just">
              <a:buNone/>
            </a:pPr>
            <a:r>
              <a:rPr lang="en-US" dirty="0">
                <a:latin typeface="Calibri"/>
                <a:cs typeface="Calibri"/>
              </a:rPr>
              <a:t>The crucial difficulty of the application and limitations of freedom of expression lies in the balancing of competing rights and interests together with the civic interests. Like most of the rights and freedoms that are part of the </a:t>
            </a:r>
            <a:r>
              <a:rPr lang="en-US" dirty="0" smtClean="0">
                <a:latin typeface="Calibri"/>
                <a:cs typeface="Calibri"/>
              </a:rPr>
              <a:t>ECHR, </a:t>
            </a:r>
            <a:r>
              <a:rPr lang="en-US" dirty="0">
                <a:latin typeface="Calibri"/>
                <a:cs typeface="Calibri"/>
              </a:rPr>
              <a:t>freedom of expression is not absolute. Its exercise must take into account other rights and interests that are part of the Convention. </a:t>
            </a:r>
            <a:endParaRPr lang="en-US" dirty="0" smtClean="0">
              <a:latin typeface="Calibri"/>
              <a:cs typeface="Calibri"/>
            </a:endParaRPr>
          </a:p>
          <a:p>
            <a:pPr marL="0" indent="0" algn="just">
              <a:buNone/>
            </a:pPr>
            <a:r>
              <a:rPr lang="en-US" dirty="0" smtClean="0">
                <a:latin typeface="Calibri"/>
                <a:cs typeface="Calibri"/>
              </a:rPr>
              <a:t>These </a:t>
            </a:r>
            <a:r>
              <a:rPr lang="en-US" dirty="0">
                <a:latin typeface="Calibri"/>
                <a:cs typeface="Calibri"/>
              </a:rPr>
              <a:t>limitations of the exercise of freedom of expression </a:t>
            </a:r>
          </a:p>
          <a:p>
            <a:pPr marL="236538" lvl="1" indent="0" algn="just">
              <a:buNone/>
            </a:pPr>
            <a:r>
              <a:rPr lang="en-US" dirty="0">
                <a:latin typeface="Calibri"/>
                <a:cs typeface="Calibri"/>
              </a:rPr>
              <a:t>is the consequence of the way that a democratic society operates, where a constant interaction and conflict of individual and societal values occur, and where choices must be made – after careful weighting – of the values which must prevail over other values in the specific circumstances of each case. </a:t>
            </a:r>
          </a:p>
        </p:txBody>
      </p:sp>
    </p:spTree>
    <p:extLst>
      <p:ext uri="{BB962C8B-B14F-4D97-AF65-F5344CB8AC3E}">
        <p14:creationId xmlns:p14="http://schemas.microsoft.com/office/powerpoint/2010/main" val="6036972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3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6" dur="3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7" dur="300" accel="50000" fill="hold">
                                          <p:stCondLst>
                                            <p:cond delay="3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8" dur="6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9" dur="3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0" dur="3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1" dur="300" accel="50000" fill="hold">
                                          <p:stCondLst>
                                            <p:cond delay="3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2" dur="600" decel="50000">
                                          <p:stCondLst>
                                            <p:cond delay="0"/>
                                          </p:stCondLst>
                                        </p:cTn>
                                        <p:tgtEl>
                                          <p:spTgt spid="3">
                                            <p:txEl>
                                              <p:pRg st="1" end="1"/>
                                            </p:txEl>
                                          </p:spTgt>
                                        </p:tgtEl>
                                      </p:cBhvr>
                                    </p:animEffect>
                                  </p:childTnLst>
                                </p:cTn>
                              </p:par>
                              <p:par>
                                <p:cTn id="23" presetID="25"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3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6" dur="3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7" dur="300" accel="50000" fill="hold">
                                          <p:stCondLst>
                                            <p:cond delay="3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8" dur="6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9" dur="3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0" dur="3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1" dur="300" accel="50000" fill="hold">
                                          <p:stCondLst>
                                            <p:cond delay="3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2" dur="6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60" y="244158"/>
            <a:ext cx="8548180" cy="1041082"/>
          </a:xfrm>
        </p:spPr>
        <p:txBody>
          <a:bodyPr>
            <a:noAutofit/>
          </a:bodyPr>
          <a:lstStyle/>
          <a:p>
            <a:r>
              <a:rPr lang="sl-SI" sz="3800" b="1" dirty="0" smtClean="0">
                <a:solidFill>
                  <a:schemeClr val="tx1">
                    <a:lumMod val="65000"/>
                    <a:lumOff val="35000"/>
                  </a:schemeClr>
                </a:solidFill>
                <a:latin typeface="Calibri"/>
                <a:cs typeface="Calibri"/>
              </a:rPr>
              <a:t>OBJECTIONS TO </a:t>
            </a:r>
            <a:br>
              <a:rPr lang="sl-SI" sz="3800" b="1" dirty="0" smtClean="0">
                <a:solidFill>
                  <a:schemeClr val="tx1">
                    <a:lumMod val="65000"/>
                    <a:lumOff val="35000"/>
                  </a:schemeClr>
                </a:solidFill>
                <a:latin typeface="Calibri"/>
                <a:cs typeface="Calibri"/>
              </a:rPr>
            </a:br>
            <a:r>
              <a:rPr lang="sl-SI" sz="3800" b="1" dirty="0" smtClean="0">
                <a:solidFill>
                  <a:schemeClr val="tx1">
                    <a:lumMod val="65000"/>
                    <a:lumOff val="35000"/>
                  </a:schemeClr>
                </a:solidFill>
                <a:latin typeface="Calibri"/>
                <a:cs typeface="Calibri"/>
              </a:rPr>
              <a:t>FREEDOM </a:t>
            </a:r>
            <a:r>
              <a:rPr lang="sl-SI" sz="3800" b="1" dirty="0">
                <a:solidFill>
                  <a:schemeClr val="tx1">
                    <a:lumMod val="65000"/>
                    <a:lumOff val="35000"/>
                  </a:schemeClr>
                </a:solidFill>
                <a:latin typeface="Calibri"/>
                <a:cs typeface="Calibri"/>
              </a:rPr>
              <a:t>OF EXPRESSION</a:t>
            </a:r>
            <a:endParaRPr lang="en-US" sz="3800" dirty="0"/>
          </a:p>
        </p:txBody>
      </p:sp>
      <p:sp>
        <p:nvSpPr>
          <p:cNvPr id="3" name="Content Placeholder 2"/>
          <p:cNvSpPr>
            <a:spLocks noGrp="1"/>
          </p:cNvSpPr>
          <p:nvPr>
            <p:ph idx="1"/>
          </p:nvPr>
        </p:nvSpPr>
        <p:spPr/>
        <p:txBody>
          <a:bodyPr>
            <a:normAutofit/>
          </a:bodyPr>
          <a:lstStyle/>
          <a:p>
            <a:pPr marL="0" indent="0" algn="just">
              <a:spcBef>
                <a:spcPts val="0"/>
              </a:spcBef>
              <a:buNone/>
            </a:pPr>
            <a:r>
              <a:rPr lang="en-US" dirty="0">
                <a:latin typeface="Calibri"/>
                <a:cs typeface="Calibri"/>
              </a:rPr>
              <a:t>Despite the importance freedom of expression plays</a:t>
            </a:r>
            <a:r>
              <a:rPr lang="en-US" sz="1200" dirty="0">
                <a:latin typeface="Calibri"/>
                <a:cs typeface="Calibri"/>
              </a:rPr>
              <a:t> </a:t>
            </a:r>
            <a:r>
              <a:rPr lang="en-US" dirty="0">
                <a:latin typeface="Calibri"/>
                <a:cs typeface="Calibri"/>
              </a:rPr>
              <a:t>in</a:t>
            </a:r>
            <a:r>
              <a:rPr lang="en-US" sz="1200" dirty="0">
                <a:latin typeface="Calibri"/>
                <a:cs typeface="Calibri"/>
              </a:rPr>
              <a:t> </a:t>
            </a:r>
            <a:r>
              <a:rPr lang="en-US" dirty="0">
                <a:latin typeface="Calibri"/>
                <a:cs typeface="Calibri"/>
              </a:rPr>
              <a:t>a</a:t>
            </a:r>
            <a:r>
              <a:rPr lang="en-US" sz="1200" dirty="0">
                <a:latin typeface="Calibri"/>
                <a:cs typeface="Calibri"/>
              </a:rPr>
              <a:t> </a:t>
            </a:r>
            <a:r>
              <a:rPr lang="en-US" dirty="0" smtClean="0">
                <a:latin typeface="Calibri"/>
                <a:cs typeface="Calibri"/>
              </a:rPr>
              <a:t>democratic society, </a:t>
            </a:r>
            <a:r>
              <a:rPr lang="en-US" dirty="0">
                <a:latin typeface="Calibri"/>
                <a:cs typeface="Calibri"/>
              </a:rPr>
              <a:t>several objections have been advanced by a vast range of critics against </a:t>
            </a:r>
            <a:r>
              <a:rPr lang="en-US" dirty="0" smtClean="0">
                <a:latin typeface="Calibri"/>
                <a:cs typeface="Calibri"/>
              </a:rPr>
              <a:t>its overall. </a:t>
            </a:r>
            <a:r>
              <a:rPr lang="en-US" dirty="0">
                <a:latin typeface="Calibri"/>
                <a:cs typeface="Calibri"/>
              </a:rPr>
              <a:t>In fact, </a:t>
            </a:r>
            <a:r>
              <a:rPr lang="en-US" dirty="0" smtClean="0">
                <a:latin typeface="Calibri"/>
                <a:cs typeface="Calibri"/>
              </a:rPr>
              <a:t>as T.M</a:t>
            </a:r>
            <a:r>
              <a:rPr lang="en-US" dirty="0">
                <a:latin typeface="Calibri"/>
                <a:cs typeface="Calibri"/>
              </a:rPr>
              <a:t>. </a:t>
            </a:r>
            <a:r>
              <a:rPr lang="en-US" dirty="0" smtClean="0">
                <a:latin typeface="Calibri"/>
                <a:cs typeface="Calibri"/>
              </a:rPr>
              <a:t>Murray emphasizes, there is a </a:t>
            </a:r>
            <a:r>
              <a:rPr lang="en-US" dirty="0">
                <a:latin typeface="Calibri"/>
                <a:cs typeface="Calibri"/>
              </a:rPr>
              <a:t>set of separate objections to freedom of expression, i.e. </a:t>
            </a:r>
          </a:p>
          <a:p>
            <a:pPr marL="0" lvl="0" indent="0" algn="just">
              <a:spcBef>
                <a:spcPts val="0"/>
              </a:spcBef>
              <a:buNone/>
            </a:pPr>
            <a:endParaRPr lang="en-US" sz="1000" dirty="0" smtClean="0">
              <a:latin typeface="Calibri"/>
              <a:cs typeface="Calibri"/>
            </a:endParaRPr>
          </a:p>
          <a:p>
            <a:pPr lvl="0" algn="just">
              <a:spcBef>
                <a:spcPts val="0"/>
              </a:spcBef>
            </a:pPr>
            <a:r>
              <a:rPr lang="en-US" dirty="0" smtClean="0">
                <a:latin typeface="Calibri"/>
                <a:cs typeface="Calibri"/>
              </a:rPr>
              <a:t>the </a:t>
            </a:r>
            <a:r>
              <a:rPr lang="en-US" dirty="0">
                <a:latin typeface="Calibri"/>
                <a:cs typeface="Calibri"/>
              </a:rPr>
              <a:t>idea that extreme speech incites either violent</a:t>
            </a:r>
            <a:r>
              <a:rPr lang="en-US" sz="1200" dirty="0">
                <a:latin typeface="Calibri"/>
                <a:cs typeface="Calibri"/>
              </a:rPr>
              <a:t> </a:t>
            </a:r>
            <a:r>
              <a:rPr lang="en-US" dirty="0">
                <a:latin typeface="Calibri"/>
                <a:cs typeface="Calibri"/>
              </a:rPr>
              <a:t>acts</a:t>
            </a:r>
            <a:r>
              <a:rPr lang="en-US" sz="1200" dirty="0">
                <a:latin typeface="Calibri"/>
                <a:cs typeface="Calibri"/>
              </a:rPr>
              <a:t> </a:t>
            </a:r>
            <a:r>
              <a:rPr lang="en-US" dirty="0">
                <a:latin typeface="Calibri"/>
                <a:cs typeface="Calibri"/>
              </a:rPr>
              <a:t>or</a:t>
            </a:r>
            <a:r>
              <a:rPr lang="en-US" sz="1200" dirty="0">
                <a:latin typeface="Calibri"/>
                <a:cs typeface="Calibri"/>
              </a:rPr>
              <a:t> </a:t>
            </a:r>
            <a:r>
              <a:rPr lang="en-US" dirty="0" smtClean="0">
                <a:latin typeface="Calibri"/>
                <a:cs typeface="Calibri"/>
              </a:rPr>
              <a:t>hatred;</a:t>
            </a:r>
            <a:endParaRPr lang="en-US" dirty="0">
              <a:latin typeface="Calibri"/>
              <a:cs typeface="Calibri"/>
            </a:endParaRPr>
          </a:p>
          <a:p>
            <a:pPr marL="0" lvl="0" indent="0" algn="just">
              <a:spcBef>
                <a:spcPts val="0"/>
              </a:spcBef>
              <a:buNone/>
            </a:pPr>
            <a:endParaRPr lang="en-US" sz="600" dirty="0" smtClean="0">
              <a:latin typeface="Calibri"/>
              <a:cs typeface="Calibri"/>
            </a:endParaRPr>
          </a:p>
          <a:p>
            <a:pPr lvl="0" algn="just">
              <a:spcBef>
                <a:spcPts val="0"/>
              </a:spcBef>
            </a:pPr>
            <a:r>
              <a:rPr lang="en-US" dirty="0" smtClean="0">
                <a:latin typeface="Calibri"/>
                <a:cs typeface="Calibri"/>
              </a:rPr>
              <a:t>that </a:t>
            </a:r>
            <a:r>
              <a:rPr lang="en-US" dirty="0">
                <a:latin typeface="Calibri"/>
                <a:cs typeface="Calibri"/>
              </a:rPr>
              <a:t>tolerance is a weak-willed alternative to moral conviction; </a:t>
            </a:r>
          </a:p>
          <a:p>
            <a:pPr marL="0" lvl="0" indent="0" algn="just">
              <a:spcBef>
                <a:spcPts val="0"/>
              </a:spcBef>
              <a:buNone/>
            </a:pPr>
            <a:endParaRPr lang="en-US" sz="600" dirty="0" smtClean="0">
              <a:latin typeface="Calibri"/>
              <a:cs typeface="Calibri"/>
            </a:endParaRPr>
          </a:p>
          <a:p>
            <a:pPr lvl="0" algn="just">
              <a:spcBef>
                <a:spcPts val="0"/>
              </a:spcBef>
            </a:pPr>
            <a:r>
              <a:rPr lang="en-US" dirty="0" smtClean="0">
                <a:latin typeface="Calibri"/>
                <a:cs typeface="Calibri"/>
              </a:rPr>
              <a:t>that </a:t>
            </a:r>
            <a:r>
              <a:rPr lang="en-US" dirty="0">
                <a:latin typeface="Calibri"/>
                <a:cs typeface="Calibri"/>
              </a:rPr>
              <a:t>tolerance is a doctrine like any other; </a:t>
            </a:r>
          </a:p>
          <a:p>
            <a:pPr marL="0" lvl="0" indent="0" algn="just">
              <a:spcBef>
                <a:spcPts val="0"/>
              </a:spcBef>
              <a:buNone/>
            </a:pPr>
            <a:endParaRPr lang="en-US" sz="600" dirty="0" smtClean="0">
              <a:latin typeface="Calibri"/>
              <a:cs typeface="Calibri"/>
            </a:endParaRPr>
          </a:p>
          <a:p>
            <a:pPr lvl="0" algn="just">
              <a:spcBef>
                <a:spcPts val="0"/>
              </a:spcBef>
            </a:pPr>
            <a:r>
              <a:rPr lang="en-US" dirty="0" smtClean="0">
                <a:latin typeface="Calibri"/>
                <a:cs typeface="Calibri"/>
              </a:rPr>
              <a:t>that </a:t>
            </a:r>
            <a:r>
              <a:rPr lang="en-US" dirty="0">
                <a:latin typeface="Calibri"/>
                <a:cs typeface="Calibri"/>
              </a:rPr>
              <a:t>toleration threatens the traditional values that bind society together; and </a:t>
            </a:r>
          </a:p>
          <a:p>
            <a:pPr marL="0" indent="0" algn="just">
              <a:spcBef>
                <a:spcPts val="0"/>
              </a:spcBef>
              <a:buNone/>
            </a:pPr>
            <a:endParaRPr lang="en-US" sz="600" dirty="0" smtClean="0">
              <a:latin typeface="Calibri"/>
              <a:cs typeface="Calibri"/>
            </a:endParaRPr>
          </a:p>
          <a:p>
            <a:pPr algn="just">
              <a:spcBef>
                <a:spcPts val="0"/>
              </a:spcBef>
            </a:pPr>
            <a:r>
              <a:rPr lang="en-US" dirty="0" smtClean="0">
                <a:latin typeface="Calibri"/>
                <a:cs typeface="Calibri"/>
              </a:rPr>
              <a:t>that </a:t>
            </a:r>
            <a:r>
              <a:rPr lang="en-US" dirty="0">
                <a:latin typeface="Calibri"/>
                <a:cs typeface="Calibri"/>
              </a:rPr>
              <a:t>too much tolerance will destroy tolerant </a:t>
            </a:r>
            <a:r>
              <a:rPr lang="en-US" dirty="0" smtClean="0">
                <a:latin typeface="Calibri"/>
                <a:cs typeface="Calibri"/>
              </a:rPr>
              <a:t>societies. </a:t>
            </a:r>
            <a:endParaRPr lang="en-US" dirty="0">
              <a:latin typeface="Calibri"/>
              <a:cs typeface="Calibri"/>
            </a:endParaRPr>
          </a:p>
        </p:txBody>
      </p:sp>
    </p:spTree>
    <p:extLst>
      <p:ext uri="{BB962C8B-B14F-4D97-AF65-F5344CB8AC3E}">
        <p14:creationId xmlns:p14="http://schemas.microsoft.com/office/powerpoint/2010/main" val="60369723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3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300" accel="50000" fill="hold">
                                          <p:stCondLst>
                                            <p:cond delay="3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6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3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3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300" accel="50000" fill="hold">
                                          <p:stCondLst>
                                            <p:cond delay="3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6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600"/>
                                        <p:tgtEl>
                                          <p:spTgt spid="3">
                                            <p:txEl>
                                              <p:pRg st="2" end="2"/>
                                            </p:txEl>
                                          </p:spTgt>
                                        </p:tgtEl>
                                      </p:cBhvr>
                                    </p:animEffect>
                                    <p:anim calcmode="lin" valueType="num">
                                      <p:cBhvr>
                                        <p:cTn id="20" dur="6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600"/>
                                        <p:tgtEl>
                                          <p:spTgt spid="3">
                                            <p:txEl>
                                              <p:pRg st="4" end="4"/>
                                            </p:txEl>
                                          </p:spTgt>
                                        </p:tgtEl>
                                      </p:cBhvr>
                                    </p:animEffect>
                                    <p:anim calcmode="lin" valueType="num">
                                      <p:cBhvr>
                                        <p:cTn id="28" dur="6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4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60" accel="100000" fill="hold">
                                          <p:stCondLst>
                                            <p:cond delay="54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600"/>
                                        <p:tgtEl>
                                          <p:spTgt spid="3">
                                            <p:txEl>
                                              <p:pRg st="6" end="6"/>
                                            </p:txEl>
                                          </p:spTgt>
                                        </p:tgtEl>
                                      </p:cBhvr>
                                    </p:animEffect>
                                    <p:anim calcmode="lin" valueType="num">
                                      <p:cBhvr>
                                        <p:cTn id="36" dur="6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54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8" dur="60" accel="100000" fill="hold">
                                          <p:stCondLst>
                                            <p:cond delay="54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600"/>
                                        <p:tgtEl>
                                          <p:spTgt spid="3">
                                            <p:txEl>
                                              <p:pRg st="8" end="8"/>
                                            </p:txEl>
                                          </p:spTgt>
                                        </p:tgtEl>
                                      </p:cBhvr>
                                    </p:animEffect>
                                    <p:anim calcmode="lin" valueType="num">
                                      <p:cBhvr>
                                        <p:cTn id="44" dur="6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54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6" dur="60" accel="100000" fill="hold">
                                          <p:stCondLst>
                                            <p:cond delay="54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600"/>
                                        <p:tgtEl>
                                          <p:spTgt spid="3">
                                            <p:txEl>
                                              <p:pRg st="10" end="10"/>
                                            </p:txEl>
                                          </p:spTgt>
                                        </p:tgtEl>
                                      </p:cBhvr>
                                    </p:animEffect>
                                    <p:anim calcmode="lin" valueType="num">
                                      <p:cBhvr>
                                        <p:cTn id="52" dur="6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54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54" dur="60" accel="100000" fill="hold">
                                          <p:stCondLst>
                                            <p:cond delay="54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800" b="1" dirty="0" smtClean="0">
                <a:solidFill>
                  <a:schemeClr val="tx1">
                    <a:lumMod val="65000"/>
                    <a:lumOff val="35000"/>
                  </a:schemeClr>
                </a:solidFill>
                <a:latin typeface="Calibri"/>
                <a:cs typeface="Calibri"/>
              </a:rPr>
              <a:t>FREEDOM </a:t>
            </a:r>
            <a:r>
              <a:rPr lang="sl-SI" sz="3800" b="1" dirty="0">
                <a:solidFill>
                  <a:schemeClr val="tx1">
                    <a:lumMod val="65000"/>
                    <a:lumOff val="35000"/>
                  </a:schemeClr>
                </a:solidFill>
                <a:latin typeface="Calibri"/>
                <a:cs typeface="Calibri"/>
              </a:rPr>
              <a:t>OF </a:t>
            </a:r>
            <a:r>
              <a:rPr lang="sl-SI" sz="3800" b="1" dirty="0" smtClean="0">
                <a:solidFill>
                  <a:schemeClr val="tx1">
                    <a:lumMod val="65000"/>
                    <a:lumOff val="35000"/>
                  </a:schemeClr>
                </a:solidFill>
                <a:latin typeface="Calibri"/>
                <a:cs typeface="Calibri"/>
              </a:rPr>
              <a:t>EXPRESSION: IMPLICATIONS FOR EDUCATION</a:t>
            </a:r>
            <a:endParaRPr lang="en-US" sz="3800" dirty="0"/>
          </a:p>
        </p:txBody>
      </p:sp>
      <p:sp>
        <p:nvSpPr>
          <p:cNvPr id="3" name="Content Placeholder 2"/>
          <p:cNvSpPr>
            <a:spLocks noGrp="1"/>
          </p:cNvSpPr>
          <p:nvPr>
            <p:ph idx="1"/>
          </p:nvPr>
        </p:nvSpPr>
        <p:spPr/>
        <p:txBody>
          <a:bodyPr/>
          <a:lstStyle/>
          <a:p>
            <a:pPr marL="0" indent="0" algn="just">
              <a:spcBef>
                <a:spcPts val="0"/>
              </a:spcBef>
              <a:buNone/>
            </a:pPr>
            <a:r>
              <a:rPr lang="en-US" dirty="0">
                <a:latin typeface="Calibri"/>
                <a:cs typeface="Calibri"/>
              </a:rPr>
              <a:t>Contemporary discussions over the status, scope and justification of freedom of expression in education therefore need to take into account three separate issues, i.e. </a:t>
            </a:r>
            <a:endParaRPr lang="en-US" dirty="0" smtClean="0">
              <a:latin typeface="Calibri"/>
              <a:cs typeface="Calibri"/>
            </a:endParaRPr>
          </a:p>
          <a:p>
            <a:pPr marL="0" indent="0" algn="just">
              <a:spcBef>
                <a:spcPts val="0"/>
              </a:spcBef>
              <a:buNone/>
            </a:pPr>
            <a:endParaRPr lang="en-US" sz="600" dirty="0" smtClean="0">
              <a:latin typeface="Calibri"/>
              <a:cs typeface="Calibri"/>
            </a:endParaRPr>
          </a:p>
          <a:p>
            <a:pPr marL="812800" indent="-457200" algn="just">
              <a:spcBef>
                <a:spcPts val="0"/>
              </a:spcBef>
              <a:buFont typeface="+mj-lt"/>
              <a:buAutoNum type="romanLcPeriod"/>
            </a:pPr>
            <a:r>
              <a:rPr lang="en-US" dirty="0" smtClean="0">
                <a:latin typeface="Calibri"/>
                <a:cs typeface="Calibri"/>
              </a:rPr>
              <a:t>what </a:t>
            </a:r>
            <a:r>
              <a:rPr lang="en-US" dirty="0">
                <a:latin typeface="Calibri"/>
                <a:cs typeface="Calibri"/>
              </a:rPr>
              <a:t>is the place of freedom of expression in a </a:t>
            </a:r>
            <a:r>
              <a:rPr lang="en-US" dirty="0" err="1">
                <a:latin typeface="Calibri"/>
                <a:cs typeface="Calibri"/>
              </a:rPr>
              <a:t>plurally</a:t>
            </a:r>
            <a:r>
              <a:rPr lang="en-US" dirty="0">
                <a:latin typeface="Calibri"/>
                <a:cs typeface="Calibri"/>
              </a:rPr>
              <a:t> diverse polity; </a:t>
            </a:r>
            <a:endParaRPr lang="en-US" dirty="0" smtClean="0">
              <a:latin typeface="Calibri"/>
              <a:cs typeface="Calibri"/>
            </a:endParaRPr>
          </a:p>
          <a:p>
            <a:pPr marL="355600" indent="0" algn="just">
              <a:spcBef>
                <a:spcPts val="0"/>
              </a:spcBef>
              <a:buNone/>
            </a:pPr>
            <a:endParaRPr lang="en-US" sz="600" dirty="0" smtClean="0">
              <a:latin typeface="Calibri"/>
              <a:cs typeface="Calibri"/>
            </a:endParaRPr>
          </a:p>
          <a:p>
            <a:pPr marL="812800" indent="-457200" algn="just">
              <a:spcBef>
                <a:spcPts val="0"/>
              </a:spcBef>
              <a:buFont typeface="+mj-lt"/>
              <a:buAutoNum type="romanLcPeriod"/>
            </a:pPr>
            <a:r>
              <a:rPr lang="en-US" dirty="0" smtClean="0">
                <a:latin typeface="Calibri"/>
                <a:cs typeface="Calibri"/>
              </a:rPr>
              <a:t>what </a:t>
            </a:r>
            <a:r>
              <a:rPr lang="en-US" dirty="0">
                <a:latin typeface="Calibri"/>
                <a:cs typeface="Calibri"/>
              </a:rPr>
              <a:t>are the basic aims of education in general; and </a:t>
            </a:r>
            <a:endParaRPr lang="en-US" dirty="0" smtClean="0">
              <a:latin typeface="Calibri"/>
              <a:cs typeface="Calibri"/>
            </a:endParaRPr>
          </a:p>
          <a:p>
            <a:pPr marL="355600" indent="0" algn="just">
              <a:spcBef>
                <a:spcPts val="0"/>
              </a:spcBef>
              <a:buNone/>
            </a:pPr>
            <a:endParaRPr lang="en-US" sz="600" dirty="0" smtClean="0">
              <a:latin typeface="Calibri"/>
              <a:cs typeface="Calibri"/>
            </a:endParaRPr>
          </a:p>
          <a:p>
            <a:pPr marL="812800" indent="-457200" algn="just">
              <a:spcBef>
                <a:spcPts val="0"/>
              </a:spcBef>
              <a:buFont typeface="+mj-lt"/>
              <a:buAutoNum type="romanLcPeriod"/>
            </a:pPr>
            <a:r>
              <a:rPr lang="en-US" dirty="0" smtClean="0">
                <a:latin typeface="Calibri"/>
                <a:cs typeface="Calibri"/>
              </a:rPr>
              <a:t>what </a:t>
            </a:r>
            <a:r>
              <a:rPr lang="en-US" dirty="0">
                <a:latin typeface="Calibri"/>
                <a:cs typeface="Calibri"/>
              </a:rPr>
              <a:t>is the relationship between different goals that are part of the educational agenda that takes freedom of expression as one of its basic aims?</a:t>
            </a:r>
          </a:p>
          <a:p>
            <a:pPr marL="812800" indent="-457200" algn="just">
              <a:buNone/>
            </a:pPr>
            <a:endParaRPr lang="en-US" dirty="0">
              <a:latin typeface="Calibri"/>
              <a:cs typeface="Calibri"/>
            </a:endParaRPr>
          </a:p>
        </p:txBody>
      </p:sp>
    </p:spTree>
    <p:extLst>
      <p:ext uri="{BB962C8B-B14F-4D97-AF65-F5344CB8AC3E}">
        <p14:creationId xmlns:p14="http://schemas.microsoft.com/office/powerpoint/2010/main" val="6036972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3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300" accel="50000" fill="hold">
                                          <p:stCondLst>
                                            <p:cond delay="3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6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3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3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300" accel="50000" fill="hold">
                                          <p:stCondLst>
                                            <p:cond delay="3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6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600"/>
                                        <p:tgtEl>
                                          <p:spTgt spid="3">
                                            <p:txEl>
                                              <p:pRg st="2" end="2"/>
                                            </p:txEl>
                                          </p:spTgt>
                                        </p:tgtEl>
                                      </p:cBhvr>
                                    </p:animEffect>
                                    <p:anim calcmode="lin" valueType="num">
                                      <p:cBhvr>
                                        <p:cTn id="20" dur="6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600"/>
                                        <p:tgtEl>
                                          <p:spTgt spid="3">
                                            <p:txEl>
                                              <p:pRg st="4" end="4"/>
                                            </p:txEl>
                                          </p:spTgt>
                                        </p:tgtEl>
                                      </p:cBhvr>
                                    </p:animEffect>
                                    <p:anim calcmode="lin" valueType="num">
                                      <p:cBhvr>
                                        <p:cTn id="28" dur="6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4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60" accel="100000" fill="hold">
                                          <p:stCondLst>
                                            <p:cond delay="54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600"/>
                                        <p:tgtEl>
                                          <p:spTgt spid="3">
                                            <p:txEl>
                                              <p:pRg st="6" end="6"/>
                                            </p:txEl>
                                          </p:spTgt>
                                        </p:tgtEl>
                                      </p:cBhvr>
                                    </p:animEffect>
                                    <p:anim calcmode="lin" valueType="num">
                                      <p:cBhvr>
                                        <p:cTn id="36" dur="6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54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8" dur="60" accel="100000" fill="hold">
                                          <p:stCondLst>
                                            <p:cond delay="54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53531"/>
            <a:ext cx="8597900" cy="694626"/>
          </a:xfrm>
        </p:spPr>
        <p:txBody>
          <a:bodyPr>
            <a:noAutofit/>
          </a:bodyPr>
          <a:lstStyle/>
          <a:p>
            <a:pPr algn="ctr"/>
            <a:r>
              <a:rPr lang="sl-SI" sz="4000" b="1" dirty="0" smtClean="0">
                <a:solidFill>
                  <a:srgbClr val="595959"/>
                </a:solidFill>
                <a:latin typeface="Calibri"/>
                <a:cs typeface="Calibri"/>
              </a:rPr>
              <a:t>MAJOR CHANGES IN THE </a:t>
            </a:r>
            <a:r>
              <a:rPr lang="sl-SI" sz="4000" b="1" dirty="0" smtClean="0">
                <a:solidFill>
                  <a:srgbClr val="595959"/>
                </a:solidFill>
                <a:latin typeface="Calibri"/>
                <a:cs typeface="Calibri"/>
              </a:rPr>
              <a:t>STATUS AND ROLE </a:t>
            </a:r>
            <a:r>
              <a:rPr lang="sl-SI" sz="4000" b="1" dirty="0" smtClean="0">
                <a:solidFill>
                  <a:srgbClr val="595959"/>
                </a:solidFill>
                <a:latin typeface="Calibri"/>
                <a:cs typeface="Calibri"/>
              </a:rPr>
              <a:t>OF CITIZENSHIP EDUCATION</a:t>
            </a:r>
            <a:endParaRPr lang="en-US" sz="4000" b="1" dirty="0">
              <a:solidFill>
                <a:srgbClr val="595959"/>
              </a:solidFill>
              <a:latin typeface="Calibri"/>
              <a:cs typeface="Calibri"/>
            </a:endParaRPr>
          </a:p>
        </p:txBody>
      </p:sp>
      <p:sp>
        <p:nvSpPr>
          <p:cNvPr id="3" name="Content Placeholder 2"/>
          <p:cNvSpPr>
            <a:spLocks noGrp="1"/>
          </p:cNvSpPr>
          <p:nvPr>
            <p:ph idx="1"/>
          </p:nvPr>
        </p:nvSpPr>
        <p:spPr>
          <a:xfrm>
            <a:off x="123297" y="1245228"/>
            <a:ext cx="8766703" cy="5498729"/>
          </a:xfrm>
        </p:spPr>
        <p:txBody>
          <a:bodyPr>
            <a:normAutofit/>
          </a:bodyPr>
          <a:lstStyle/>
          <a:p>
            <a:pPr marL="114300" indent="0" algn="just">
              <a:lnSpc>
                <a:spcPct val="110000"/>
              </a:lnSpc>
              <a:spcBef>
                <a:spcPts val="0"/>
              </a:spcBef>
              <a:buNone/>
            </a:pPr>
            <a:endParaRPr lang="sl-SI" sz="800" dirty="0">
              <a:solidFill>
                <a:srgbClr val="595959"/>
              </a:solidFill>
              <a:latin typeface="Calibri"/>
              <a:cs typeface="Calibri"/>
            </a:endParaRPr>
          </a:p>
          <a:p>
            <a:pPr marL="114300" indent="0" algn="just">
              <a:lnSpc>
                <a:spcPct val="110000"/>
              </a:lnSpc>
              <a:spcBef>
                <a:spcPts val="0"/>
              </a:spcBef>
              <a:buNone/>
            </a:pPr>
            <a:r>
              <a:rPr lang="sl-SI" dirty="0" smtClean="0">
                <a:solidFill>
                  <a:srgbClr val="595959"/>
                </a:solidFill>
                <a:latin typeface="Calibri"/>
                <a:cs typeface="Calibri"/>
              </a:rPr>
              <a:t>The ‘contemporary’ and the ‘non-standard’ challenges to citizenship education requires two basic changes, i.e. </a:t>
            </a:r>
            <a:endParaRPr lang="en-GB" dirty="0" smtClean="0">
              <a:solidFill>
                <a:srgbClr val="595959"/>
              </a:solidFill>
              <a:latin typeface="Calibri"/>
              <a:cs typeface="Calibri"/>
            </a:endParaRPr>
          </a:p>
          <a:p>
            <a:pPr marL="114300" indent="0" algn="just">
              <a:lnSpc>
                <a:spcPct val="110000"/>
              </a:lnSpc>
              <a:spcBef>
                <a:spcPts val="0"/>
              </a:spcBef>
              <a:buNone/>
            </a:pPr>
            <a:endParaRPr lang="sl-SI" sz="800" dirty="0">
              <a:solidFill>
                <a:srgbClr val="595959"/>
              </a:solidFill>
              <a:latin typeface="Calibri"/>
              <a:cs typeface="Calibri"/>
            </a:endParaRPr>
          </a:p>
          <a:p>
            <a:pPr marL="901700" indent="-368300">
              <a:lnSpc>
                <a:spcPct val="110000"/>
              </a:lnSpc>
              <a:spcBef>
                <a:spcPts val="0"/>
              </a:spcBef>
              <a:buFont typeface="+mj-lt"/>
              <a:buAutoNum type="romanLcPeriod"/>
            </a:pPr>
            <a:r>
              <a:rPr lang="sl-SI" dirty="0">
                <a:solidFill>
                  <a:srgbClr val="595959"/>
                </a:solidFill>
                <a:latin typeface="Calibri"/>
                <a:cs typeface="Calibri"/>
              </a:rPr>
              <a:t>	</a:t>
            </a:r>
            <a:r>
              <a:rPr lang="en-GB" dirty="0" smtClean="0">
                <a:solidFill>
                  <a:srgbClr val="595959"/>
                </a:solidFill>
                <a:latin typeface="Calibri"/>
                <a:cs typeface="Calibri"/>
              </a:rPr>
              <a:t>change of the basic </a:t>
            </a:r>
            <a:r>
              <a:rPr lang="en-GB" i="1" dirty="0" smtClean="0">
                <a:solidFill>
                  <a:srgbClr val="595959"/>
                </a:solidFill>
                <a:latin typeface="Calibri"/>
                <a:cs typeface="Calibri"/>
              </a:rPr>
              <a:t>conception </a:t>
            </a:r>
            <a:r>
              <a:rPr lang="en-GB" dirty="0" smtClean="0">
                <a:solidFill>
                  <a:srgbClr val="595959"/>
                </a:solidFill>
                <a:latin typeface="Calibri"/>
                <a:cs typeface="Calibri"/>
              </a:rPr>
              <a:t>of education; and </a:t>
            </a:r>
            <a:endParaRPr lang="en-GB" dirty="0">
              <a:solidFill>
                <a:srgbClr val="595959"/>
              </a:solidFill>
              <a:latin typeface="Calibri"/>
              <a:cs typeface="Calibri"/>
            </a:endParaRPr>
          </a:p>
          <a:p>
            <a:pPr marL="533400" indent="0">
              <a:lnSpc>
                <a:spcPct val="110000"/>
              </a:lnSpc>
              <a:spcBef>
                <a:spcPts val="0"/>
              </a:spcBef>
              <a:buNone/>
            </a:pPr>
            <a:endParaRPr lang="en-GB" sz="400" dirty="0" smtClean="0">
              <a:solidFill>
                <a:srgbClr val="595959"/>
              </a:solidFill>
              <a:latin typeface="Calibri"/>
              <a:cs typeface="Calibri"/>
            </a:endParaRPr>
          </a:p>
          <a:p>
            <a:pPr marL="901700" indent="-368300">
              <a:lnSpc>
                <a:spcPct val="110000"/>
              </a:lnSpc>
              <a:spcBef>
                <a:spcPts val="0"/>
              </a:spcBef>
              <a:buFont typeface="+mj-lt"/>
              <a:buAutoNum type="romanLcPeriod"/>
            </a:pPr>
            <a:r>
              <a:rPr lang="en-GB" dirty="0" smtClean="0">
                <a:solidFill>
                  <a:srgbClr val="595959"/>
                </a:solidFill>
                <a:latin typeface="Calibri"/>
                <a:cs typeface="Calibri"/>
              </a:rPr>
              <a:t>change of </a:t>
            </a:r>
            <a:r>
              <a:rPr lang="en-GB" i="1" dirty="0" smtClean="0">
                <a:solidFill>
                  <a:srgbClr val="595959"/>
                </a:solidFill>
                <a:latin typeface="Calibri"/>
                <a:cs typeface="Calibri"/>
              </a:rPr>
              <a:t>educational/pedagogical </a:t>
            </a:r>
            <a:r>
              <a:rPr lang="en-GB" dirty="0" smtClean="0">
                <a:solidFill>
                  <a:srgbClr val="595959"/>
                </a:solidFill>
                <a:latin typeface="Calibri"/>
                <a:cs typeface="Calibri"/>
              </a:rPr>
              <a:t>practice. </a:t>
            </a:r>
          </a:p>
          <a:p>
            <a:pPr marL="901700" indent="-368300">
              <a:lnSpc>
                <a:spcPct val="110000"/>
              </a:lnSpc>
              <a:spcBef>
                <a:spcPts val="0"/>
              </a:spcBef>
              <a:buFont typeface="+mj-lt"/>
              <a:buAutoNum type="romanLcPeriod"/>
            </a:pPr>
            <a:endParaRPr lang="en-GB" dirty="0" smtClean="0">
              <a:solidFill>
                <a:srgbClr val="595959"/>
              </a:solidFill>
              <a:latin typeface="Calibri"/>
              <a:cs typeface="Calibri"/>
            </a:endParaRPr>
          </a:p>
          <a:p>
            <a:pPr marL="88900" indent="0" algn="just">
              <a:lnSpc>
                <a:spcPct val="110000"/>
              </a:lnSpc>
              <a:spcBef>
                <a:spcPts val="0"/>
              </a:spcBef>
              <a:buNone/>
            </a:pPr>
            <a:r>
              <a:rPr lang="sl-SI" dirty="0" smtClean="0">
                <a:solidFill>
                  <a:srgbClr val="595959"/>
                </a:solidFill>
                <a:latin typeface="Calibri"/>
                <a:cs typeface="Calibri"/>
              </a:rPr>
              <a:t>Important initiatives (promoting alternative solutions) have been developed my major stakeholders in order to tackle the problems and challenges presented above.</a:t>
            </a:r>
            <a:endParaRPr lang="en-GB" dirty="0" smtClean="0">
              <a:solidFill>
                <a:srgbClr val="595959"/>
              </a:solidFill>
              <a:latin typeface="Calibri"/>
              <a:cs typeface="Calibri"/>
            </a:endParaRPr>
          </a:p>
          <a:p>
            <a:pPr marL="533400" indent="0">
              <a:lnSpc>
                <a:spcPct val="110000"/>
              </a:lnSpc>
              <a:spcBef>
                <a:spcPts val="0"/>
              </a:spcBef>
              <a:buNone/>
            </a:pPr>
            <a:endParaRPr lang="sl-SI" dirty="0">
              <a:solidFill>
                <a:srgbClr val="595959"/>
              </a:solidFill>
              <a:latin typeface="Calibri"/>
              <a:cs typeface="Calibri"/>
            </a:endParaRPr>
          </a:p>
        </p:txBody>
      </p:sp>
    </p:spTree>
    <p:extLst>
      <p:ext uri="{BB962C8B-B14F-4D97-AF65-F5344CB8AC3E}">
        <p14:creationId xmlns:p14="http://schemas.microsoft.com/office/powerpoint/2010/main" val="10513393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90" y="363634"/>
            <a:ext cx="7886700" cy="694626"/>
          </a:xfrm>
        </p:spPr>
        <p:txBody>
          <a:bodyPr>
            <a:noAutofit/>
          </a:bodyPr>
          <a:lstStyle/>
          <a:p>
            <a:pPr algn="ctr"/>
            <a:r>
              <a:rPr lang="en-US" sz="4000" b="1" dirty="0" smtClean="0">
                <a:solidFill>
                  <a:srgbClr val="595959"/>
                </a:solidFill>
                <a:latin typeface="Calibri"/>
                <a:cs typeface="Calibri"/>
              </a:rPr>
              <a:t>CIVIC COMPETENCE</a:t>
            </a:r>
            <a:endParaRPr lang="en-US" sz="4000" b="1" dirty="0">
              <a:solidFill>
                <a:srgbClr val="595959"/>
              </a:solidFill>
              <a:latin typeface="Calibri"/>
              <a:cs typeface="Calibri"/>
            </a:endParaRPr>
          </a:p>
        </p:txBody>
      </p:sp>
      <p:pic>
        <p:nvPicPr>
          <p:cNvPr id="3" name="Picture 2" descr="CDC_butterfly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381" y="1446158"/>
            <a:ext cx="6484519" cy="4814942"/>
          </a:xfrm>
          <a:prstGeom prst="rect">
            <a:avLst/>
          </a:prstGeom>
        </p:spPr>
      </p:pic>
    </p:spTree>
    <p:extLst>
      <p:ext uri="{BB962C8B-B14F-4D97-AF65-F5344CB8AC3E}">
        <p14:creationId xmlns:p14="http://schemas.microsoft.com/office/powerpoint/2010/main" val="109806429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2" y="375963"/>
            <a:ext cx="8696477" cy="694626"/>
          </a:xfrm>
        </p:spPr>
        <p:txBody>
          <a:bodyPr>
            <a:noAutofit/>
          </a:bodyPr>
          <a:lstStyle/>
          <a:p>
            <a:pPr algn="ctr"/>
            <a:r>
              <a:rPr lang="en-US" sz="3800" b="1" dirty="0" smtClean="0">
                <a:solidFill>
                  <a:srgbClr val="595959"/>
                </a:solidFill>
                <a:latin typeface="Calibri"/>
                <a:cs typeface="Calibri"/>
              </a:rPr>
              <a:t>DIMENSIONS OF CIVIC COMPETENCE</a:t>
            </a:r>
            <a:endParaRPr lang="en-US" sz="3800" b="1" dirty="0">
              <a:solidFill>
                <a:srgbClr val="595959"/>
              </a:solidFill>
              <a:latin typeface="Calibri"/>
              <a:cs typeface="Calibri"/>
            </a:endParaRPr>
          </a:p>
        </p:txBody>
      </p:sp>
      <p:sp>
        <p:nvSpPr>
          <p:cNvPr id="3" name="Content Placeholder 2"/>
          <p:cNvSpPr>
            <a:spLocks noGrp="1"/>
          </p:cNvSpPr>
          <p:nvPr>
            <p:ph idx="1"/>
          </p:nvPr>
        </p:nvSpPr>
        <p:spPr>
          <a:xfrm>
            <a:off x="292100" y="1255044"/>
            <a:ext cx="8525329" cy="5209255"/>
          </a:xfrm>
        </p:spPr>
        <p:txBody>
          <a:bodyPr>
            <a:normAutofit lnSpcReduction="10000"/>
          </a:bodyPr>
          <a:lstStyle/>
          <a:p>
            <a:pPr marL="0" indent="0" algn="just">
              <a:lnSpc>
                <a:spcPct val="120000"/>
              </a:lnSpc>
              <a:spcBef>
                <a:spcPts val="0"/>
              </a:spcBef>
              <a:buNone/>
            </a:pPr>
            <a:r>
              <a:rPr lang="en-US" dirty="0" smtClean="0">
                <a:solidFill>
                  <a:schemeClr val="tx1">
                    <a:lumMod val="65000"/>
                    <a:lumOff val="35000"/>
                  </a:schemeClr>
                </a:solidFill>
                <a:latin typeface="Calibri"/>
                <a:cs typeface="Calibri"/>
              </a:rPr>
              <a:t>Individuals with a developed civic competence should have four main characteristics, i.e.</a:t>
            </a:r>
            <a:endParaRPr lang="en-US" dirty="0">
              <a:solidFill>
                <a:schemeClr val="tx1">
                  <a:lumMod val="65000"/>
                  <a:lumOff val="35000"/>
                </a:schemeClr>
              </a:solidFill>
              <a:latin typeface="Calibri"/>
              <a:cs typeface="Calibri"/>
            </a:endParaRPr>
          </a:p>
          <a:p>
            <a:pPr marL="0" lvl="0" indent="0" algn="just">
              <a:spcBef>
                <a:spcPts val="0"/>
              </a:spcBef>
              <a:buNone/>
            </a:pPr>
            <a:endParaRPr lang="en-US" sz="900" b="1" dirty="0" smtClean="0">
              <a:solidFill>
                <a:schemeClr val="tx1">
                  <a:lumMod val="65000"/>
                  <a:lumOff val="35000"/>
                </a:schemeClr>
              </a:solidFill>
              <a:latin typeface="Calibri"/>
              <a:cs typeface="Calibri"/>
            </a:endParaRPr>
          </a:p>
          <a:p>
            <a:pPr marL="444500" lvl="0" indent="-266700" algn="just">
              <a:spcBef>
                <a:spcPts val="0"/>
              </a:spcBef>
              <a:buFont typeface="Wingdings" charset="2"/>
              <a:buChar char="§"/>
            </a:pPr>
            <a:r>
              <a:rPr lang="en-US" b="1" dirty="0" smtClean="0">
                <a:solidFill>
                  <a:schemeClr val="tx1">
                    <a:lumMod val="65000"/>
                    <a:lumOff val="35000"/>
                  </a:schemeClr>
                </a:solidFill>
                <a:latin typeface="Calibri"/>
                <a:cs typeface="Calibri"/>
              </a:rPr>
              <a:t>cognitive dimension </a:t>
            </a:r>
            <a:r>
              <a:rPr lang="en-US" dirty="0">
                <a:solidFill>
                  <a:schemeClr val="tx1">
                    <a:lumMod val="65000"/>
                    <a:lumOff val="35000"/>
                  </a:schemeClr>
                </a:solidFill>
                <a:latin typeface="Calibri"/>
                <a:cs typeface="Calibri"/>
              </a:rPr>
              <a:t>(legal and political skills; knowledge of the principles, concepts and values of democratic citizenship and of civil rights and freedoms)</a:t>
            </a:r>
            <a:r>
              <a:rPr lang="en-US" dirty="0" smtClean="0">
                <a:solidFill>
                  <a:schemeClr val="tx1">
                    <a:lumMod val="65000"/>
                    <a:lumOff val="35000"/>
                  </a:schemeClr>
                </a:solidFill>
                <a:latin typeface="Calibri"/>
                <a:cs typeface="Calibri"/>
              </a:rPr>
              <a:t>; </a:t>
            </a:r>
          </a:p>
          <a:p>
            <a:pPr marL="177800" lvl="0" indent="0" algn="just">
              <a:spcBef>
                <a:spcPts val="0"/>
              </a:spcBef>
              <a:buNone/>
            </a:pPr>
            <a:endParaRPr lang="en-US" sz="400" dirty="0">
              <a:solidFill>
                <a:schemeClr val="tx1">
                  <a:lumMod val="65000"/>
                  <a:lumOff val="35000"/>
                </a:schemeClr>
              </a:solidFill>
              <a:latin typeface="Calibri"/>
              <a:cs typeface="Calibri"/>
            </a:endParaRPr>
          </a:p>
          <a:p>
            <a:pPr marL="444500" lvl="0" indent="-266700" algn="just">
              <a:spcBef>
                <a:spcPts val="0"/>
              </a:spcBef>
              <a:buFont typeface="Wingdings" charset="2"/>
              <a:buChar char="§"/>
            </a:pPr>
            <a:r>
              <a:rPr lang="en-US" b="1" dirty="0" smtClean="0">
                <a:solidFill>
                  <a:schemeClr val="tx1">
                    <a:lumMod val="65000"/>
                    <a:lumOff val="35000"/>
                  </a:schemeClr>
                </a:solidFill>
                <a:latin typeface="Calibri"/>
                <a:cs typeface="Calibri"/>
              </a:rPr>
              <a:t>ethical dimension </a:t>
            </a:r>
            <a:r>
              <a:rPr lang="en-US" dirty="0" smtClean="0">
                <a:solidFill>
                  <a:schemeClr val="tx1">
                    <a:lumMod val="65000"/>
                    <a:lumOff val="35000"/>
                  </a:schemeClr>
                </a:solidFill>
                <a:latin typeface="Calibri"/>
                <a:cs typeface="Calibri"/>
              </a:rPr>
              <a:t>(ethical skills and sensitivity that are a prerequisite for an independent social action including communicative skills)</a:t>
            </a:r>
            <a:r>
              <a:rPr lang="en-US" dirty="0">
                <a:solidFill>
                  <a:schemeClr val="tx1">
                    <a:lumMod val="65000"/>
                    <a:lumOff val="35000"/>
                  </a:schemeClr>
                </a:solidFill>
                <a:latin typeface="Calibri"/>
                <a:cs typeface="Calibri"/>
              </a:rPr>
              <a:t>; </a:t>
            </a:r>
          </a:p>
          <a:p>
            <a:pPr marL="177800" indent="0" algn="just">
              <a:spcBef>
                <a:spcPts val="0"/>
              </a:spcBef>
              <a:buNone/>
            </a:pPr>
            <a:endParaRPr lang="en-US" sz="400" dirty="0">
              <a:solidFill>
                <a:schemeClr val="tx1">
                  <a:lumMod val="65000"/>
                  <a:lumOff val="35000"/>
                </a:schemeClr>
              </a:solidFill>
              <a:latin typeface="Calibri"/>
              <a:cs typeface="Calibri"/>
            </a:endParaRPr>
          </a:p>
          <a:p>
            <a:pPr marL="444500" lvl="0" indent="-266700" algn="just">
              <a:spcBef>
                <a:spcPts val="0"/>
              </a:spcBef>
              <a:buFont typeface="Wingdings" charset="2"/>
              <a:buChar char="§"/>
            </a:pPr>
            <a:r>
              <a:rPr lang="en-US" b="1" dirty="0" smtClean="0">
                <a:solidFill>
                  <a:schemeClr val="tx1">
                    <a:lumMod val="65000"/>
                    <a:lumOff val="35000"/>
                  </a:schemeClr>
                </a:solidFill>
                <a:latin typeface="Calibri"/>
                <a:cs typeface="Calibri"/>
              </a:rPr>
              <a:t>social dimension </a:t>
            </a:r>
            <a:r>
              <a:rPr lang="en-US" dirty="0">
                <a:solidFill>
                  <a:schemeClr val="tx1">
                    <a:lumMod val="65000"/>
                    <a:lumOff val="35000"/>
                  </a:schemeClr>
                </a:solidFill>
                <a:latin typeface="Calibri"/>
                <a:cs typeface="Calibri"/>
              </a:rPr>
              <a:t>(cooperation, conflict resolution in accordance with fundamental democratic principles, solidarity and responsibility for community action); </a:t>
            </a:r>
            <a:r>
              <a:rPr lang="en-US" dirty="0" smtClean="0">
                <a:solidFill>
                  <a:schemeClr val="tx1">
                    <a:lumMod val="65000"/>
                    <a:lumOff val="35000"/>
                  </a:schemeClr>
                </a:solidFill>
                <a:latin typeface="Calibri"/>
                <a:cs typeface="Calibri"/>
              </a:rPr>
              <a:t>and</a:t>
            </a:r>
            <a:endParaRPr lang="en-US" dirty="0">
              <a:solidFill>
                <a:schemeClr val="tx1">
                  <a:lumMod val="65000"/>
                  <a:lumOff val="35000"/>
                </a:schemeClr>
              </a:solidFill>
              <a:latin typeface="Calibri"/>
              <a:cs typeface="Calibri"/>
            </a:endParaRPr>
          </a:p>
          <a:p>
            <a:pPr marL="177800" lvl="0" indent="0" algn="just">
              <a:spcBef>
                <a:spcPts val="0"/>
              </a:spcBef>
              <a:buNone/>
            </a:pPr>
            <a:endParaRPr lang="en-US" sz="400" b="1" dirty="0" smtClean="0">
              <a:solidFill>
                <a:schemeClr val="tx1">
                  <a:lumMod val="65000"/>
                  <a:lumOff val="35000"/>
                </a:schemeClr>
              </a:solidFill>
              <a:latin typeface="Calibri"/>
              <a:cs typeface="Calibri"/>
            </a:endParaRPr>
          </a:p>
          <a:p>
            <a:pPr marL="444500" lvl="0" indent="-266700" algn="just">
              <a:spcBef>
                <a:spcPts val="0"/>
              </a:spcBef>
              <a:buFont typeface="Wingdings" charset="2"/>
              <a:buChar char="§"/>
            </a:pPr>
            <a:r>
              <a:rPr lang="en-US" b="1" dirty="0">
                <a:solidFill>
                  <a:schemeClr val="tx1">
                    <a:lumMod val="65000"/>
                    <a:lumOff val="35000"/>
                  </a:schemeClr>
                </a:solidFill>
                <a:latin typeface="Calibri"/>
                <a:cs typeface="Calibri"/>
              </a:rPr>
              <a:t>c</a:t>
            </a:r>
            <a:r>
              <a:rPr lang="en-US" b="1" dirty="0" smtClean="0">
                <a:solidFill>
                  <a:schemeClr val="tx1">
                    <a:lumMod val="65000"/>
                    <a:lumOff val="35000"/>
                  </a:schemeClr>
                </a:solidFill>
                <a:latin typeface="Calibri"/>
                <a:cs typeface="Calibri"/>
              </a:rPr>
              <a:t>ommunicative dimension </a:t>
            </a:r>
            <a:r>
              <a:rPr lang="en-US" dirty="0" smtClean="0">
                <a:solidFill>
                  <a:schemeClr val="tx1">
                    <a:lumMod val="65000"/>
                    <a:lumOff val="35000"/>
                  </a:schemeClr>
                </a:solidFill>
                <a:latin typeface="Calibri"/>
                <a:cs typeface="Calibri"/>
              </a:rPr>
              <a:t>(democratic communicative culture, consensus seeking, expressing and justifying one’s values, viewpoints and arguments)</a:t>
            </a:r>
            <a:r>
              <a:rPr lang="en-US" dirty="0">
                <a:solidFill>
                  <a:schemeClr val="tx1">
                    <a:lumMod val="65000"/>
                    <a:lumOff val="35000"/>
                  </a:schemeClr>
                </a:solidFill>
                <a:latin typeface="Calibri"/>
                <a:cs typeface="Calibri"/>
              </a:rPr>
              <a:t>. </a:t>
            </a:r>
          </a:p>
          <a:p>
            <a:pPr marL="0" indent="0" algn="just">
              <a:lnSpc>
                <a:spcPct val="110000"/>
              </a:lnSpc>
              <a:spcBef>
                <a:spcPts val="0"/>
              </a:spcBef>
              <a:buNone/>
            </a:pPr>
            <a:endParaRPr lang="en-US" dirty="0" smtClean="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171651747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14" y="244158"/>
            <a:ext cx="8512686" cy="1041082"/>
          </a:xfrm>
        </p:spPr>
        <p:txBody>
          <a:bodyPr>
            <a:noAutofit/>
          </a:bodyPr>
          <a:lstStyle/>
          <a:p>
            <a:pPr marL="0" indent="0">
              <a:spcBef>
                <a:spcPts val="0"/>
              </a:spcBef>
            </a:pPr>
            <a:r>
              <a:rPr lang="en-US" sz="3800" b="1" dirty="0" smtClean="0">
                <a:solidFill>
                  <a:schemeClr val="tx1">
                    <a:lumMod val="65000"/>
                    <a:lumOff val="35000"/>
                  </a:schemeClr>
                </a:solidFill>
                <a:latin typeface="Calibri"/>
                <a:cs typeface="Calibri"/>
              </a:rPr>
              <a:t>‘PARADOXES’ of</a:t>
            </a:r>
            <a:br>
              <a:rPr lang="en-US" sz="3800" b="1" dirty="0" smtClean="0">
                <a:solidFill>
                  <a:schemeClr val="tx1">
                    <a:lumMod val="65000"/>
                    <a:lumOff val="35000"/>
                  </a:schemeClr>
                </a:solidFill>
                <a:latin typeface="Calibri"/>
                <a:cs typeface="Calibri"/>
              </a:rPr>
            </a:br>
            <a:r>
              <a:rPr lang="en-US" sz="3800" b="1" dirty="0" smtClean="0">
                <a:solidFill>
                  <a:schemeClr val="tx1">
                    <a:lumMod val="65000"/>
                    <a:lumOff val="35000"/>
                  </a:schemeClr>
                </a:solidFill>
                <a:latin typeface="Calibri"/>
                <a:cs typeface="Calibri"/>
              </a:rPr>
              <a:t>DIGITAL CITIZENSHIP</a:t>
            </a:r>
            <a:endParaRPr lang="en-US" sz="3800" b="1" dirty="0">
              <a:solidFill>
                <a:schemeClr val="tx1">
                  <a:lumMod val="65000"/>
                  <a:lumOff val="35000"/>
                </a:schemeClr>
              </a:solidFill>
              <a:latin typeface="Calibri"/>
              <a:cs typeface="Calibri"/>
            </a:endParaRPr>
          </a:p>
        </p:txBody>
      </p:sp>
      <p:pic>
        <p:nvPicPr>
          <p:cNvPr id="10" name="Picture 9" descr="9-elements-of-digital-citizenship-001-e1508393265555.jpeg"/>
          <p:cNvPicPr>
            <a:picLocks noChangeAspect="1"/>
          </p:cNvPicPr>
          <p:nvPr/>
        </p:nvPicPr>
        <p:blipFill rotWithShape="1">
          <a:blip r:embed="rId2">
            <a:extLst>
              <a:ext uri="{28A0092B-C50C-407E-A947-70E740481C1C}">
                <a14:useLocalDpi xmlns:a14="http://schemas.microsoft.com/office/drawing/2010/main" val="0"/>
              </a:ext>
            </a:extLst>
          </a:blip>
          <a:srcRect l="2792" t="14445" r="2944"/>
          <a:stretch/>
        </p:blipFill>
        <p:spPr>
          <a:xfrm>
            <a:off x="741226" y="2999221"/>
            <a:ext cx="7652195" cy="3342409"/>
          </a:xfrm>
          <a:prstGeom prst="rect">
            <a:avLst/>
          </a:prstGeom>
        </p:spPr>
      </p:pic>
      <p:sp>
        <p:nvSpPr>
          <p:cNvPr id="11" name="Content Placeholder 2"/>
          <p:cNvSpPr>
            <a:spLocks noGrp="1"/>
          </p:cNvSpPr>
          <p:nvPr>
            <p:ph idx="1"/>
          </p:nvPr>
        </p:nvSpPr>
        <p:spPr>
          <a:xfrm>
            <a:off x="306260" y="1345480"/>
            <a:ext cx="8548180" cy="2134320"/>
          </a:xfrm>
        </p:spPr>
        <p:txBody>
          <a:bodyPr>
            <a:normAutofit/>
          </a:bodyPr>
          <a:lstStyle/>
          <a:p>
            <a:pPr marL="0" indent="0">
              <a:lnSpc>
                <a:spcPct val="90000"/>
              </a:lnSpc>
              <a:spcBef>
                <a:spcPts val="0"/>
              </a:spcBef>
              <a:buNone/>
            </a:pPr>
            <a:r>
              <a:rPr lang="en-US" sz="2200" dirty="0" smtClean="0">
                <a:latin typeface="Calibri"/>
                <a:cs typeface="Calibri"/>
              </a:rPr>
              <a:t>Algorithms as a foundational component of digital citizenship has also a number of negative ‘</a:t>
            </a:r>
            <a:r>
              <a:rPr lang="sl-SI" sz="2200" dirty="0" smtClean="0">
                <a:latin typeface="Calibri"/>
                <a:cs typeface="Calibri"/>
              </a:rPr>
              <a:t>side effects’, e.g.:</a:t>
            </a:r>
            <a:endParaRPr lang="sl-SI" sz="2200" dirty="0">
              <a:latin typeface="Calibri"/>
              <a:cs typeface="Calibri"/>
            </a:endParaRPr>
          </a:p>
          <a:p>
            <a:pPr>
              <a:lnSpc>
                <a:spcPct val="90000"/>
              </a:lnSpc>
              <a:spcBef>
                <a:spcPts val="0"/>
              </a:spcBef>
              <a:buFontTx/>
              <a:buChar char="-"/>
            </a:pPr>
            <a:r>
              <a:rPr lang="sl-SI" sz="2200" dirty="0" smtClean="0">
                <a:latin typeface="Calibri"/>
                <a:cs typeface="Calibri"/>
              </a:rPr>
              <a:t>amplification of one’s beliefs &amp; values (‘echo chamber phenomenon’</a:t>
            </a:r>
            <a:r>
              <a:rPr lang="sl-SI" sz="2200" dirty="0">
                <a:latin typeface="Calibri"/>
                <a:cs typeface="Calibri"/>
              </a:rPr>
              <a:t>);</a:t>
            </a:r>
          </a:p>
          <a:p>
            <a:pPr>
              <a:lnSpc>
                <a:spcPct val="90000"/>
              </a:lnSpc>
              <a:spcBef>
                <a:spcPts val="0"/>
              </a:spcBef>
              <a:buFontTx/>
              <a:buChar char="-"/>
            </a:pPr>
            <a:r>
              <a:rPr lang="sl-SI" sz="2200" dirty="0">
                <a:latin typeface="Calibri"/>
                <a:cs typeface="Calibri"/>
              </a:rPr>
              <a:t>d</a:t>
            </a:r>
            <a:r>
              <a:rPr lang="sl-SI" sz="2200" dirty="0" smtClean="0">
                <a:latin typeface="Calibri"/>
                <a:cs typeface="Calibri"/>
              </a:rPr>
              <a:t>iminishing of the exposure to diversity</a:t>
            </a:r>
            <a:endParaRPr lang="sl-SI" sz="2200" dirty="0">
              <a:latin typeface="Calibri"/>
              <a:cs typeface="Calibri"/>
            </a:endParaRPr>
          </a:p>
          <a:p>
            <a:pPr>
              <a:lnSpc>
                <a:spcPct val="90000"/>
              </a:lnSpc>
              <a:spcBef>
                <a:spcPts val="0"/>
              </a:spcBef>
              <a:buFontTx/>
              <a:buChar char="-"/>
            </a:pPr>
            <a:r>
              <a:rPr lang="sl-SI" sz="2200" dirty="0" smtClean="0">
                <a:latin typeface="Calibri"/>
                <a:cs typeface="Calibri"/>
              </a:rPr>
              <a:t>society’s polarization; </a:t>
            </a:r>
          </a:p>
          <a:p>
            <a:pPr>
              <a:lnSpc>
                <a:spcPct val="90000"/>
              </a:lnSpc>
              <a:spcBef>
                <a:spcPts val="0"/>
              </a:spcBef>
              <a:buFontTx/>
              <a:buChar char="-"/>
            </a:pPr>
            <a:r>
              <a:rPr lang="sl-SI" sz="2200" dirty="0" smtClean="0">
                <a:latin typeface="Calibri"/>
                <a:cs typeface="Calibri"/>
              </a:rPr>
              <a:t>social distance &amp; conflicting diversity.</a:t>
            </a:r>
            <a:endParaRPr lang="sl-SI" sz="2200" dirty="0">
              <a:latin typeface="Calibri"/>
              <a:cs typeface="Calibri"/>
            </a:endParaRPr>
          </a:p>
          <a:p>
            <a:pPr marL="0" indent="0">
              <a:buNone/>
            </a:pPr>
            <a:endParaRPr lang="en-US" sz="2200" dirty="0"/>
          </a:p>
        </p:txBody>
      </p:sp>
    </p:spTree>
    <p:extLst>
      <p:ext uri="{BB962C8B-B14F-4D97-AF65-F5344CB8AC3E}">
        <p14:creationId xmlns:p14="http://schemas.microsoft.com/office/powerpoint/2010/main" val="34036711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anim calcmode="lin" valueType="num">
                                      <p:cBhvr>
                                        <p:cTn id="1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1000"/>
                                        <p:tgtEl>
                                          <p:spTgt spid="11">
                                            <p:txEl>
                                              <p:pRg st="1" end="1"/>
                                            </p:txEl>
                                          </p:spTgt>
                                        </p:tgtEl>
                                      </p:cBhvr>
                                    </p:animEffect>
                                    <p:anim calcmode="lin" valueType="num">
                                      <p:cBhvr>
                                        <p:cTn id="2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fade">
                                      <p:cBhvr>
                                        <p:cTn id="39" dur="1000"/>
                                        <p:tgtEl>
                                          <p:spTgt spid="11">
                                            <p:txEl>
                                              <p:pRg st="3" end="3"/>
                                            </p:txEl>
                                          </p:spTgt>
                                        </p:tgtEl>
                                      </p:cBhvr>
                                    </p:animEffect>
                                    <p:anim calcmode="lin" valueType="num">
                                      <p:cBhvr>
                                        <p:cTn id="40"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1000"/>
                                        <p:tgtEl>
                                          <p:spTgt spid="11">
                                            <p:txEl>
                                              <p:pRg st="4" end="4"/>
                                            </p:txEl>
                                          </p:spTgt>
                                        </p:tgtEl>
                                      </p:cBhvr>
                                    </p:animEffect>
                                    <p:anim calcmode="lin" valueType="num">
                                      <p:cBhvr>
                                        <p:cTn id="4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93358"/>
            <a:ext cx="8382000" cy="1041082"/>
          </a:xfrm>
        </p:spPr>
        <p:txBody>
          <a:bodyPr>
            <a:noAutofit/>
          </a:bodyPr>
          <a:lstStyle/>
          <a:p>
            <a:r>
              <a:rPr lang="en-US" sz="4000" b="1" dirty="0" smtClean="0">
                <a:solidFill>
                  <a:srgbClr val="595959"/>
                </a:solidFill>
                <a:latin typeface="Calibri"/>
                <a:cs typeface="Calibri"/>
              </a:rPr>
              <a:t>OECD’s SURVEY PISA: </a:t>
            </a:r>
            <a:br>
              <a:rPr lang="en-US" sz="4000" b="1" dirty="0" smtClean="0">
                <a:solidFill>
                  <a:srgbClr val="595959"/>
                </a:solidFill>
                <a:latin typeface="Calibri"/>
                <a:cs typeface="Calibri"/>
              </a:rPr>
            </a:br>
            <a:r>
              <a:rPr lang="en-US" sz="4000" b="1" dirty="0" smtClean="0">
                <a:solidFill>
                  <a:srgbClr val="595959"/>
                </a:solidFill>
                <a:latin typeface="Calibri"/>
                <a:cs typeface="Calibri"/>
              </a:rPr>
              <a:t>the ‘GLOBAL COMPETENCE’ initiative</a:t>
            </a:r>
            <a:endParaRPr lang="en-US" sz="4000" b="1" dirty="0">
              <a:solidFill>
                <a:srgbClr val="595959"/>
              </a:solidFill>
              <a:latin typeface="Calibri"/>
              <a:cs typeface="Calibri"/>
            </a:endParaRPr>
          </a:p>
        </p:txBody>
      </p:sp>
      <p:pic>
        <p:nvPicPr>
          <p:cNvPr id="4" name="Picture 3" descr="What is global competence 439X4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687" y="1473200"/>
            <a:ext cx="4708742" cy="4815999"/>
          </a:xfrm>
          <a:prstGeom prst="rect">
            <a:avLst/>
          </a:prstGeom>
        </p:spPr>
      </p:pic>
    </p:spTree>
    <p:extLst>
      <p:ext uri="{BB962C8B-B14F-4D97-AF65-F5344CB8AC3E}">
        <p14:creationId xmlns:p14="http://schemas.microsoft.com/office/powerpoint/2010/main" val="2277957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6260" y="231458"/>
            <a:ext cx="8444040" cy="1041082"/>
          </a:xfrm>
        </p:spPr>
        <p:txBody>
          <a:bodyPr>
            <a:normAutofit/>
          </a:bodyPr>
          <a:lstStyle/>
          <a:p>
            <a:r>
              <a:rPr lang="sl-SI" b="1" dirty="0" smtClean="0">
                <a:solidFill>
                  <a:schemeClr val="tx1">
                    <a:lumMod val="65000"/>
                    <a:lumOff val="35000"/>
                  </a:schemeClr>
                </a:solidFill>
                <a:latin typeface="Calibri"/>
                <a:cs typeface="Calibri"/>
              </a:rPr>
              <a:t>‘TRAVELING CONCEPTS’</a:t>
            </a:r>
            <a:endParaRPr lang="en-US" sz="5400" b="1" dirty="0">
              <a:solidFill>
                <a:schemeClr val="tx1">
                  <a:lumMod val="65000"/>
                  <a:lumOff val="35000"/>
                </a:schemeClr>
              </a:solidFill>
              <a:latin typeface="Calibri"/>
              <a:cs typeface="Calibri"/>
            </a:endParaRPr>
          </a:p>
        </p:txBody>
      </p:sp>
      <p:pic>
        <p:nvPicPr>
          <p:cNvPr id="5" name="Picture 4" descr="istockphoto-472360969-1024x102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278" y="1436238"/>
            <a:ext cx="2818057" cy="3767219"/>
          </a:xfrm>
          <a:prstGeom prst="rect">
            <a:avLst/>
          </a:prstGeom>
          <a:ln w="19050">
            <a:solidFill>
              <a:schemeClr val="tx1">
                <a:lumMod val="65000"/>
                <a:lumOff val="35000"/>
              </a:schemeClr>
            </a:solidFill>
          </a:ln>
        </p:spPr>
      </p:pic>
      <p:sp>
        <p:nvSpPr>
          <p:cNvPr id="6" name="Content Placeholder 2"/>
          <p:cNvSpPr>
            <a:spLocks noGrp="1"/>
          </p:cNvSpPr>
          <p:nvPr>
            <p:ph idx="1"/>
          </p:nvPr>
        </p:nvSpPr>
        <p:spPr>
          <a:xfrm>
            <a:off x="3263900" y="1269280"/>
            <a:ext cx="5600700" cy="4902920"/>
          </a:xfrm>
        </p:spPr>
        <p:txBody>
          <a:bodyPr>
            <a:normAutofit/>
          </a:bodyPr>
          <a:lstStyle/>
          <a:p>
            <a:pPr marL="0" indent="0" algn="just">
              <a:spcBef>
                <a:spcPts val="0"/>
              </a:spcBef>
              <a:buNone/>
            </a:pPr>
            <a:r>
              <a:rPr lang="en-US" sz="2200" dirty="0" smtClean="0">
                <a:latin typeface="Calibri"/>
                <a:cs typeface="Calibri"/>
              </a:rPr>
              <a:t>There has been an interesting phenomenon where concepts traditionally positioned on one side of the political spectrum (either ‘left’ or ‘right’) become part of the vocabulary of the opposite side. For example, freedom of expression, patriotism, responsibility, choice, zero tolerance, integrity, virtue etc. </a:t>
            </a:r>
          </a:p>
        </p:txBody>
      </p:sp>
      <p:pic>
        <p:nvPicPr>
          <p:cNvPr id="7" name="Picture 6" descr="ideology-is-the-source-of-political-gridlock-583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069" y="3775965"/>
            <a:ext cx="3783932" cy="2566767"/>
          </a:xfrm>
          <a:prstGeom prst="rect">
            <a:avLst/>
          </a:prstGeom>
          <a:ln w="19050">
            <a:solidFill>
              <a:schemeClr val="bg1">
                <a:lumMod val="50000"/>
              </a:schemeClr>
            </a:solidFill>
          </a:ln>
        </p:spPr>
      </p:pic>
    </p:spTree>
    <p:extLst>
      <p:ext uri="{BB962C8B-B14F-4D97-AF65-F5344CB8AC3E}">
        <p14:creationId xmlns:p14="http://schemas.microsoft.com/office/powerpoint/2010/main" val="425203484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6" fill="hold">
                                          <p:stCondLst>
                                            <p:cond delay="0"/>
                                          </p:stCondLst>
                                        </p:cTn>
                                        <p:tgtEl>
                                          <p:spTgt spid="4"/>
                                        </p:tgtEl>
                                        <p:attrNameLst>
                                          <p:attrName>style.rotation</p:attrName>
                                        </p:attrNameLst>
                                      </p:cBhvr>
                                      <p:to>
                                        <p:strVal val="-45.0"/>
                                      </p:to>
                                    </p:set>
                                    <p:anim calcmode="lin" valueType="num">
                                      <p:cBhvr>
                                        <p:cTn id="8" dur="46" fill="hold">
                                          <p:stCondLst>
                                            <p:cond delay="46"/>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anim calcmode="lin" valueType="num">
                                      <p:cBhvr>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45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0" y="1256580"/>
            <a:ext cx="8583740" cy="5245820"/>
          </a:xfrm>
        </p:spPr>
        <p:txBody>
          <a:bodyPr>
            <a:normAutofit/>
          </a:bodyPr>
          <a:lstStyle/>
          <a:p>
            <a:pPr marL="0" indent="0" algn="just">
              <a:spcBef>
                <a:spcPts val="0"/>
              </a:spcBef>
              <a:buNone/>
            </a:pPr>
            <a:r>
              <a:rPr lang="en-US" dirty="0" smtClean="0">
                <a:solidFill>
                  <a:schemeClr val="tx1">
                    <a:lumMod val="65000"/>
                    <a:lumOff val="35000"/>
                  </a:schemeClr>
                </a:solidFill>
                <a:latin typeface="Calibri"/>
                <a:cs typeface="Calibri"/>
              </a:rPr>
              <a:t>Possible solutions to the problems and challenges ‘traditional’ models of citizenship education do not encompass are advanced by </a:t>
            </a:r>
            <a:r>
              <a:rPr lang="en-US" b="1" dirty="0" smtClean="0">
                <a:solidFill>
                  <a:schemeClr val="tx1">
                    <a:lumMod val="65000"/>
                    <a:lumOff val="35000"/>
                  </a:schemeClr>
                </a:solidFill>
                <a:latin typeface="Calibri"/>
                <a:cs typeface="Calibri"/>
              </a:rPr>
              <a:t>digital citizenship </a:t>
            </a:r>
            <a:r>
              <a:rPr lang="en-US" dirty="0" smtClean="0">
                <a:solidFill>
                  <a:schemeClr val="tx1">
                    <a:lumMod val="65000"/>
                    <a:lumOff val="35000"/>
                  </a:schemeClr>
                </a:solidFill>
                <a:latin typeface="Calibri"/>
                <a:cs typeface="Calibri"/>
              </a:rPr>
              <a:t>and </a:t>
            </a:r>
            <a:r>
              <a:rPr lang="en-US" b="1" dirty="0" smtClean="0">
                <a:solidFill>
                  <a:schemeClr val="tx1">
                    <a:lumMod val="65000"/>
                    <a:lumOff val="35000"/>
                  </a:schemeClr>
                </a:solidFill>
                <a:latin typeface="Calibri"/>
                <a:cs typeface="Calibri"/>
              </a:rPr>
              <a:t>global competence </a:t>
            </a:r>
            <a:r>
              <a:rPr lang="en-US" dirty="0" smtClean="0">
                <a:solidFill>
                  <a:schemeClr val="tx1">
                    <a:lumMod val="65000"/>
                    <a:lumOff val="35000"/>
                  </a:schemeClr>
                </a:solidFill>
                <a:latin typeface="Calibri"/>
                <a:cs typeface="Calibri"/>
              </a:rPr>
              <a:t>framework.</a:t>
            </a:r>
            <a:endParaRPr lang="en-US" sz="2600" dirty="0" smtClean="0">
              <a:solidFill>
                <a:schemeClr val="tx1">
                  <a:lumMod val="65000"/>
                  <a:lumOff val="35000"/>
                </a:schemeClr>
              </a:solidFill>
              <a:latin typeface="Calibri"/>
              <a:cs typeface="Calibri"/>
            </a:endParaRPr>
          </a:p>
          <a:p>
            <a:pPr marL="0" indent="0">
              <a:spcBef>
                <a:spcPts val="0"/>
              </a:spcBef>
              <a:buNone/>
            </a:pPr>
            <a:endParaRPr lang="en-US" sz="200" dirty="0" smtClean="0">
              <a:solidFill>
                <a:schemeClr val="tx1">
                  <a:lumMod val="65000"/>
                  <a:lumOff val="35000"/>
                </a:schemeClr>
              </a:solidFill>
              <a:latin typeface="Calibri"/>
              <a:cs typeface="Calibri"/>
            </a:endParaRPr>
          </a:p>
          <a:p>
            <a:pPr marL="0" indent="0">
              <a:spcBef>
                <a:spcPts val="0"/>
              </a:spcBef>
              <a:buNone/>
            </a:pPr>
            <a:endParaRPr lang="en-US" sz="600" dirty="0" smtClean="0">
              <a:solidFill>
                <a:schemeClr val="tx1">
                  <a:lumMod val="65000"/>
                  <a:lumOff val="35000"/>
                </a:schemeClr>
              </a:solidFill>
              <a:latin typeface="Calibri"/>
              <a:cs typeface="Calibri"/>
            </a:endParaRPr>
          </a:p>
          <a:p>
            <a:pPr marL="0" indent="0">
              <a:spcBef>
                <a:spcPts val="0"/>
              </a:spcBef>
              <a:buNone/>
            </a:pPr>
            <a:endParaRPr lang="en-US" sz="400" dirty="0" smtClean="0">
              <a:solidFill>
                <a:schemeClr val="tx1">
                  <a:lumMod val="65000"/>
                  <a:lumOff val="35000"/>
                </a:schemeClr>
              </a:solidFill>
              <a:latin typeface="Calibri"/>
              <a:cs typeface="Calibri"/>
            </a:endParaRPr>
          </a:p>
          <a:p>
            <a:pPr>
              <a:spcBef>
                <a:spcPts val="0"/>
              </a:spcBef>
              <a:buFontTx/>
              <a:buChar char="-"/>
            </a:pPr>
            <a:endParaRPr lang="en-US" sz="400" dirty="0">
              <a:solidFill>
                <a:schemeClr val="tx1">
                  <a:lumMod val="65000"/>
                  <a:lumOff val="35000"/>
                </a:schemeClr>
              </a:solidFill>
              <a:latin typeface="Calibri"/>
              <a:cs typeface="Calibri"/>
            </a:endParaRPr>
          </a:p>
          <a:p>
            <a:pPr marL="0" indent="0">
              <a:spcBef>
                <a:spcPts val="0"/>
              </a:spcBef>
              <a:buNone/>
            </a:pPr>
            <a:endParaRPr lang="en-US" sz="800" dirty="0" smtClean="0">
              <a:solidFill>
                <a:schemeClr val="tx1">
                  <a:lumMod val="65000"/>
                  <a:lumOff val="35000"/>
                </a:schemeClr>
              </a:solidFill>
              <a:latin typeface="Calibri"/>
              <a:cs typeface="Calibri"/>
            </a:endParaRPr>
          </a:p>
          <a:p>
            <a:pPr marL="0" indent="0">
              <a:spcBef>
                <a:spcPts val="0"/>
              </a:spcBef>
              <a:buNone/>
            </a:pPr>
            <a:endParaRPr lang="en-US" sz="800" dirty="0">
              <a:solidFill>
                <a:schemeClr val="tx1">
                  <a:lumMod val="65000"/>
                  <a:lumOff val="35000"/>
                </a:schemeClr>
              </a:solidFill>
              <a:latin typeface="Calibri"/>
              <a:cs typeface="Calibri"/>
            </a:endParaRPr>
          </a:p>
          <a:p>
            <a:pPr marL="0" indent="0">
              <a:spcBef>
                <a:spcPts val="0"/>
              </a:spcBef>
              <a:buNone/>
            </a:pPr>
            <a:endParaRPr lang="en-US" sz="800" dirty="0" smtClean="0">
              <a:solidFill>
                <a:schemeClr val="tx1">
                  <a:lumMod val="65000"/>
                  <a:lumOff val="35000"/>
                </a:schemeClr>
              </a:solidFill>
              <a:latin typeface="Calibri"/>
              <a:cs typeface="Calibri"/>
            </a:endParaRPr>
          </a:p>
          <a:p>
            <a:pPr marL="0" indent="0">
              <a:spcBef>
                <a:spcPts val="0"/>
              </a:spcBef>
              <a:buNone/>
            </a:pPr>
            <a:endParaRPr lang="en-US" sz="800" dirty="0">
              <a:solidFill>
                <a:schemeClr val="tx1">
                  <a:lumMod val="65000"/>
                  <a:lumOff val="35000"/>
                </a:schemeClr>
              </a:solidFill>
              <a:latin typeface="Calibri"/>
              <a:cs typeface="Calibri"/>
            </a:endParaRPr>
          </a:p>
          <a:p>
            <a:pPr marL="0" indent="0">
              <a:spcBef>
                <a:spcPts val="0"/>
              </a:spcBef>
              <a:buNone/>
            </a:pPr>
            <a:endParaRPr lang="en-US" sz="800" dirty="0" smtClean="0">
              <a:solidFill>
                <a:schemeClr val="tx1">
                  <a:lumMod val="65000"/>
                  <a:lumOff val="35000"/>
                </a:schemeClr>
              </a:solidFill>
              <a:latin typeface="Calibri"/>
              <a:cs typeface="Calibri"/>
            </a:endParaRPr>
          </a:p>
          <a:p>
            <a:pPr marL="0" indent="0">
              <a:spcBef>
                <a:spcPts val="0"/>
              </a:spcBef>
              <a:buNone/>
            </a:pPr>
            <a:endParaRPr lang="en-US" sz="800" dirty="0">
              <a:solidFill>
                <a:schemeClr val="tx1">
                  <a:lumMod val="65000"/>
                  <a:lumOff val="35000"/>
                </a:schemeClr>
              </a:solidFill>
              <a:latin typeface="Calibri"/>
              <a:cs typeface="Calibri"/>
            </a:endParaRPr>
          </a:p>
          <a:p>
            <a:pPr marL="0" indent="0">
              <a:spcBef>
                <a:spcPts val="0"/>
              </a:spcBef>
              <a:buNone/>
            </a:pPr>
            <a:endParaRPr lang="en-US" sz="800" dirty="0" smtClean="0">
              <a:solidFill>
                <a:schemeClr val="tx1">
                  <a:lumMod val="65000"/>
                  <a:lumOff val="35000"/>
                </a:schemeClr>
              </a:solidFill>
              <a:latin typeface="Calibri"/>
              <a:cs typeface="Calibri"/>
            </a:endParaRPr>
          </a:p>
        </p:txBody>
      </p:sp>
      <p:sp>
        <p:nvSpPr>
          <p:cNvPr id="6" name="Title 1"/>
          <p:cNvSpPr>
            <a:spLocks noGrp="1"/>
          </p:cNvSpPr>
          <p:nvPr>
            <p:ph type="title"/>
          </p:nvPr>
        </p:nvSpPr>
        <p:spPr>
          <a:xfrm>
            <a:off x="306260" y="155258"/>
            <a:ext cx="8444040" cy="1041082"/>
          </a:xfrm>
        </p:spPr>
        <p:txBody>
          <a:bodyPr>
            <a:normAutofit/>
          </a:bodyPr>
          <a:lstStyle/>
          <a:p>
            <a:r>
              <a:rPr lang="sl-SI" sz="4000" b="1" dirty="0" smtClean="0">
                <a:solidFill>
                  <a:schemeClr val="tx1">
                    <a:lumMod val="65000"/>
                    <a:lumOff val="35000"/>
                  </a:schemeClr>
                </a:solidFill>
                <a:latin typeface="Calibri"/>
                <a:cs typeface="Calibri"/>
              </a:rPr>
              <a:t>CITIZENSHIP IN THE 21</a:t>
            </a:r>
            <a:r>
              <a:rPr lang="sl-SI" sz="4000" b="1" baseline="40000" dirty="0" smtClean="0">
                <a:solidFill>
                  <a:schemeClr val="tx1">
                    <a:lumMod val="65000"/>
                    <a:lumOff val="35000"/>
                  </a:schemeClr>
                </a:solidFill>
                <a:latin typeface="Calibri"/>
                <a:cs typeface="Calibri"/>
              </a:rPr>
              <a:t>st</a:t>
            </a:r>
            <a:r>
              <a:rPr lang="sl-SI" sz="4000" b="1" dirty="0" smtClean="0">
                <a:solidFill>
                  <a:schemeClr val="tx1">
                    <a:lumMod val="65000"/>
                    <a:lumOff val="35000"/>
                  </a:schemeClr>
                </a:solidFill>
                <a:latin typeface="Calibri"/>
                <a:cs typeface="Calibri"/>
              </a:rPr>
              <a:t> CENTURY</a:t>
            </a:r>
            <a:endParaRPr lang="en-US" sz="4400" b="1" dirty="0">
              <a:solidFill>
                <a:schemeClr val="tx1">
                  <a:lumMod val="65000"/>
                  <a:lumOff val="35000"/>
                </a:schemeClr>
              </a:solidFill>
              <a:latin typeface="Calibri"/>
              <a:cs typeface="Calibri"/>
            </a:endParaRPr>
          </a:p>
        </p:txBody>
      </p:sp>
      <p:pic>
        <p:nvPicPr>
          <p:cNvPr id="2" name="Picture 1" descr="digcitizencol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60" y="2367202"/>
            <a:ext cx="3461823" cy="3469708"/>
          </a:xfrm>
          <a:prstGeom prst="rect">
            <a:avLst/>
          </a:prstGeom>
        </p:spPr>
      </p:pic>
      <p:pic>
        <p:nvPicPr>
          <p:cNvPr id="4" name="Picture 3" descr="Preparing our youth for a better world 50 perc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60" y="2618106"/>
            <a:ext cx="4295880" cy="1943764"/>
          </a:xfrm>
          <a:prstGeom prst="rect">
            <a:avLst/>
          </a:prstGeom>
          <a:ln w="19050">
            <a:solidFill>
              <a:schemeClr val="bg1">
                <a:lumMod val="50000"/>
              </a:schemeClr>
            </a:solidFill>
          </a:ln>
        </p:spPr>
      </p:pic>
      <p:sp>
        <p:nvSpPr>
          <p:cNvPr id="5" name="Rectangle 4"/>
          <p:cNvSpPr/>
          <p:nvPr/>
        </p:nvSpPr>
        <p:spPr>
          <a:xfrm>
            <a:off x="4155440" y="4612670"/>
            <a:ext cx="4594860" cy="1261884"/>
          </a:xfrm>
          <a:prstGeom prst="rect">
            <a:avLst/>
          </a:prstGeom>
        </p:spPr>
        <p:txBody>
          <a:bodyPr wrap="square">
            <a:spAutoFit/>
          </a:bodyPr>
          <a:lstStyle/>
          <a:p>
            <a:pPr algn="ctr"/>
            <a:r>
              <a:rPr lang="en-US" sz="2400" dirty="0" smtClean="0">
                <a:solidFill>
                  <a:schemeClr val="tx1">
                    <a:lumMod val="65000"/>
                    <a:lumOff val="35000"/>
                  </a:schemeClr>
                </a:solidFill>
                <a:latin typeface="Calibri"/>
                <a:cs typeface="Calibri"/>
              </a:rPr>
              <a:t>The crucial role in tackling these challenges is bestowed upon</a:t>
            </a:r>
          </a:p>
          <a:p>
            <a:pPr algn="ctr"/>
            <a:r>
              <a:rPr lang="en-US" sz="2600" b="1" i="1" dirty="0" smtClean="0">
                <a:solidFill>
                  <a:schemeClr val="tx1">
                    <a:lumMod val="65000"/>
                    <a:lumOff val="35000"/>
                  </a:schemeClr>
                </a:solidFill>
                <a:latin typeface="Calibri"/>
                <a:cs typeface="Calibri"/>
              </a:rPr>
              <a:t>citizenship </a:t>
            </a:r>
            <a:r>
              <a:rPr lang="en-US" sz="2600" b="1" i="1" dirty="0" smtClean="0">
                <a:solidFill>
                  <a:schemeClr val="tx1">
                    <a:lumMod val="65000"/>
                    <a:lumOff val="35000"/>
                  </a:schemeClr>
                </a:solidFill>
                <a:latin typeface="Calibri"/>
                <a:cs typeface="Calibri"/>
              </a:rPr>
              <a:t>education</a:t>
            </a:r>
            <a:endParaRPr lang="en-US" sz="2000" dirty="0">
              <a:solidFill>
                <a:schemeClr val="tx1">
                  <a:lumMod val="65000"/>
                  <a:lumOff val="35000"/>
                </a:schemeClr>
              </a:solidFill>
              <a:latin typeface="Calibri"/>
              <a:cs typeface="Calibri"/>
            </a:endParaRPr>
          </a:p>
          <a:p>
            <a:pPr algn="just"/>
            <a:endParaRPr lang="en-US" sz="200" dirty="0">
              <a:solidFill>
                <a:schemeClr val="tx1">
                  <a:lumMod val="65000"/>
                  <a:lumOff val="35000"/>
                </a:schemeClr>
              </a:solidFill>
              <a:latin typeface="Calibri"/>
              <a:cs typeface="Calibri"/>
            </a:endParaRPr>
          </a:p>
        </p:txBody>
      </p:sp>
      <p:sp>
        <p:nvSpPr>
          <p:cNvPr id="8" name="Rectangle 7"/>
          <p:cNvSpPr/>
          <p:nvPr/>
        </p:nvSpPr>
        <p:spPr>
          <a:xfrm>
            <a:off x="419100" y="5877004"/>
            <a:ext cx="8331200" cy="553998"/>
          </a:xfrm>
          <a:prstGeom prst="rect">
            <a:avLst/>
          </a:prstGeom>
        </p:spPr>
        <p:txBody>
          <a:bodyPr wrap="square">
            <a:spAutoFit/>
          </a:bodyPr>
          <a:lstStyle/>
          <a:p>
            <a:pPr algn="ctr"/>
            <a:r>
              <a:rPr lang="en-US" sz="2600" b="1" dirty="0" smtClean="0">
                <a:solidFill>
                  <a:schemeClr val="tx1">
                    <a:lumMod val="65000"/>
                    <a:lumOff val="35000"/>
                  </a:schemeClr>
                </a:solidFill>
                <a:latin typeface="Calibri"/>
                <a:cs typeface="Calibri"/>
              </a:rPr>
              <a:t>Public expectations from education</a:t>
            </a:r>
            <a:r>
              <a:rPr lang="en-US" sz="2800" b="1" dirty="0" smtClean="0">
                <a:solidFill>
                  <a:schemeClr val="tx1">
                    <a:lumMod val="65000"/>
                    <a:lumOff val="35000"/>
                  </a:schemeClr>
                </a:solidFill>
                <a:latin typeface="Calibri"/>
                <a:cs typeface="Calibri"/>
              </a:rPr>
              <a:t>: EXTREMELY HIGH!</a:t>
            </a:r>
            <a:r>
              <a:rPr lang="en-US" sz="2800" b="1" dirty="0">
                <a:solidFill>
                  <a:schemeClr val="tx1">
                    <a:lumMod val="65000"/>
                    <a:lumOff val="35000"/>
                  </a:schemeClr>
                </a:solidFill>
                <a:latin typeface="Calibri"/>
                <a:cs typeface="Calibri"/>
              </a:rPr>
              <a:t>!</a:t>
            </a:r>
            <a:r>
              <a:rPr lang="en-US" sz="2800" b="1" dirty="0" smtClean="0">
                <a:solidFill>
                  <a:schemeClr val="tx1">
                    <a:lumMod val="65000"/>
                    <a:lumOff val="35000"/>
                  </a:schemeClr>
                </a:solidFill>
                <a:latin typeface="Calibri"/>
                <a:cs typeface="Calibri"/>
              </a:rPr>
              <a:t>!</a:t>
            </a:r>
            <a:endParaRPr lang="en-US" sz="2800" dirty="0">
              <a:solidFill>
                <a:schemeClr val="tx1">
                  <a:lumMod val="65000"/>
                  <a:lumOff val="35000"/>
                </a:schemeClr>
              </a:solidFill>
              <a:latin typeface="Calibri"/>
              <a:cs typeface="Calibri"/>
            </a:endParaRPr>
          </a:p>
          <a:p>
            <a:pPr algn="just"/>
            <a:endParaRPr lang="en-US" sz="2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301466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6" fill="hold">
                                          <p:stCondLst>
                                            <p:cond delay="0"/>
                                          </p:stCondLst>
                                        </p:cTn>
                                        <p:tgtEl>
                                          <p:spTgt spid="6"/>
                                        </p:tgtEl>
                                        <p:attrNameLst>
                                          <p:attrName>style.rotation</p:attrName>
                                        </p:attrNameLst>
                                      </p:cBhvr>
                                      <p:to>
                                        <p:strVal val="-45.0"/>
                                      </p:to>
                                    </p:set>
                                    <p:anim calcmode="lin" valueType="num">
                                      <p:cBhvr>
                                        <p:cTn id="8" dur="46" fill="hold">
                                          <p:stCondLst>
                                            <p:cond delay="46"/>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900" decel="100000" fill="hold"/>
                                        <p:tgtEl>
                                          <p:spTgt spid="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4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4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400" accel="50000" fill="hold">
                                          <p:stCondLst>
                                            <p:cond delay="400"/>
                                          </p:stCondLst>
                                        </p:cTn>
                                        <p:tgtEl>
                                          <p:spTgt spid="5"/>
                                        </p:tgtEl>
                                        <p:attrNameLst>
                                          <p:attrName>ppt_w</p:attrName>
                                        </p:attrNameLst>
                                      </p:cBhvr>
                                      <p:tavLst>
                                        <p:tav tm="0">
                                          <p:val>
                                            <p:strVal val="#ppt_w*.05"/>
                                          </p:val>
                                        </p:tav>
                                        <p:tav tm="100000">
                                          <p:val>
                                            <p:strVal val="#ppt_w"/>
                                          </p:val>
                                        </p:tav>
                                      </p:tavLst>
                                    </p:anim>
                                    <p:anim calcmode="lin" valueType="num">
                                      <p:cBhvr>
                                        <p:cTn id="47" dur="800" fill="hold"/>
                                        <p:tgtEl>
                                          <p:spTgt spid="5"/>
                                        </p:tgtEl>
                                        <p:attrNameLst>
                                          <p:attrName>ppt_h</p:attrName>
                                        </p:attrNameLst>
                                      </p:cBhvr>
                                      <p:tavLst>
                                        <p:tav tm="0">
                                          <p:val>
                                            <p:strVal val="#ppt_h"/>
                                          </p:val>
                                        </p:tav>
                                        <p:tav tm="100000">
                                          <p:val>
                                            <p:strVal val="#ppt_h"/>
                                          </p:val>
                                        </p:tav>
                                      </p:tavLst>
                                    </p:anim>
                                    <p:anim calcmode="lin" valueType="num">
                                      <p:cBhvr>
                                        <p:cTn id="48" dur="4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4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400" accel="50000" fill="hold">
                                          <p:stCondLst>
                                            <p:cond delay="400"/>
                                          </p:stCondLst>
                                        </p:cTn>
                                        <p:tgtEl>
                                          <p:spTgt spid="5"/>
                                        </p:tgtEl>
                                        <p:attrNameLst>
                                          <p:attrName>ppt_y</p:attrName>
                                        </p:attrNameLst>
                                      </p:cBhvr>
                                      <p:tavLst>
                                        <p:tav tm="0">
                                          <p:val>
                                            <p:strVal val="#ppt_y+.1"/>
                                          </p:val>
                                        </p:tav>
                                        <p:tav tm="100000">
                                          <p:val>
                                            <p:strVal val="#ppt_y"/>
                                          </p:val>
                                        </p:tav>
                                      </p:tavLst>
                                    </p:anim>
                                    <p:animEffect transition="in" filter="fade">
                                      <p:cBhvr>
                                        <p:cTn id="51" dur="800" decel="50000">
                                          <p:stCondLst>
                                            <p:cond delay="0"/>
                                          </p:stCondLst>
                                        </p:cTn>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p:cTn id="5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8"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5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a:spcBef>
                <a:spcPts val="0"/>
              </a:spcBef>
              <a:buNone/>
            </a:pPr>
            <a:endParaRPr lang="en-US" sz="2200" dirty="0" smtClean="0">
              <a:solidFill>
                <a:schemeClr val="tx1">
                  <a:lumMod val="65000"/>
                  <a:lumOff val="35000"/>
                </a:schemeClr>
              </a:solidFill>
              <a:latin typeface="Calibri"/>
              <a:cs typeface="Calibri"/>
            </a:endParaRPr>
          </a:p>
          <a:p>
            <a:pPr marL="0" indent="0" algn="just">
              <a:spcBef>
                <a:spcPts val="0"/>
              </a:spcBef>
              <a:buNone/>
            </a:pPr>
            <a:endParaRPr lang="en-US" sz="2200" dirty="0">
              <a:solidFill>
                <a:schemeClr val="tx1">
                  <a:lumMod val="65000"/>
                  <a:lumOff val="35000"/>
                </a:schemeClr>
              </a:solidFill>
              <a:latin typeface="Calibri"/>
              <a:cs typeface="Calibri"/>
            </a:endParaRPr>
          </a:p>
          <a:p>
            <a:pPr marL="0" indent="0" algn="just">
              <a:spcBef>
                <a:spcPts val="0"/>
              </a:spcBef>
              <a:buNone/>
            </a:pPr>
            <a:endParaRPr lang="en-US" sz="2200" dirty="0" smtClean="0">
              <a:solidFill>
                <a:schemeClr val="tx1">
                  <a:lumMod val="65000"/>
                  <a:lumOff val="35000"/>
                </a:schemeClr>
              </a:solidFill>
              <a:latin typeface="Calibri"/>
              <a:cs typeface="Calibri"/>
            </a:endParaRPr>
          </a:p>
          <a:p>
            <a:pPr marL="0" indent="0" algn="just">
              <a:spcBef>
                <a:spcPts val="0"/>
              </a:spcBef>
              <a:buNone/>
            </a:pPr>
            <a:endParaRPr lang="en-US" sz="2200" dirty="0" smtClean="0">
              <a:solidFill>
                <a:schemeClr val="tx1">
                  <a:lumMod val="65000"/>
                  <a:lumOff val="35000"/>
                </a:schemeClr>
              </a:solidFill>
              <a:latin typeface="Calibri"/>
              <a:cs typeface="Calibri"/>
            </a:endParaRPr>
          </a:p>
          <a:p>
            <a:pPr marL="0" indent="0" algn="just">
              <a:spcBef>
                <a:spcPts val="0"/>
              </a:spcBef>
              <a:buNone/>
            </a:pPr>
            <a:endParaRPr lang="en-US" sz="2200" dirty="0">
              <a:solidFill>
                <a:schemeClr val="tx1">
                  <a:lumMod val="65000"/>
                  <a:lumOff val="35000"/>
                </a:schemeClr>
              </a:solidFill>
              <a:latin typeface="Calibri"/>
              <a:cs typeface="Calibri"/>
            </a:endParaRPr>
          </a:p>
          <a:p>
            <a:pPr marL="0" indent="0" algn="just">
              <a:spcBef>
                <a:spcPts val="0"/>
              </a:spcBef>
              <a:buNone/>
            </a:pPr>
            <a:endParaRPr lang="en-US" sz="2200" dirty="0" smtClean="0">
              <a:solidFill>
                <a:schemeClr val="tx1">
                  <a:lumMod val="65000"/>
                  <a:lumOff val="35000"/>
                </a:schemeClr>
              </a:solidFill>
              <a:latin typeface="Calibri"/>
              <a:cs typeface="Calibri"/>
            </a:endParaRPr>
          </a:p>
          <a:p>
            <a:pPr marL="0" indent="0" algn="just">
              <a:spcBef>
                <a:spcPts val="0"/>
              </a:spcBef>
              <a:buNone/>
            </a:pPr>
            <a:endParaRPr lang="en-US" sz="2200" dirty="0">
              <a:solidFill>
                <a:schemeClr val="tx1">
                  <a:lumMod val="65000"/>
                  <a:lumOff val="35000"/>
                </a:schemeClr>
              </a:solidFill>
              <a:latin typeface="Calibri"/>
              <a:cs typeface="Calibri"/>
            </a:endParaRPr>
          </a:p>
          <a:p>
            <a:pPr marL="0" indent="0" algn="just">
              <a:spcBef>
                <a:spcPts val="0"/>
              </a:spcBef>
              <a:buNone/>
            </a:pPr>
            <a:endParaRPr lang="en-US" sz="2200" dirty="0" smtClean="0">
              <a:solidFill>
                <a:schemeClr val="tx1">
                  <a:lumMod val="65000"/>
                  <a:lumOff val="35000"/>
                </a:schemeClr>
              </a:solidFill>
              <a:latin typeface="Calibri"/>
              <a:cs typeface="Calibri"/>
            </a:endParaRPr>
          </a:p>
          <a:p>
            <a:pPr marL="0" indent="0" algn="just">
              <a:spcBef>
                <a:spcPts val="0"/>
              </a:spcBef>
              <a:buNone/>
            </a:pPr>
            <a:endParaRPr lang="en-US" sz="2200" dirty="0" smtClean="0">
              <a:solidFill>
                <a:schemeClr val="tx1">
                  <a:lumMod val="65000"/>
                  <a:lumOff val="35000"/>
                </a:schemeClr>
              </a:solidFill>
              <a:latin typeface="Calibri"/>
              <a:cs typeface="Calibri"/>
            </a:endParaRPr>
          </a:p>
          <a:p>
            <a:pPr marL="0" indent="0" algn="just">
              <a:spcBef>
                <a:spcPts val="0"/>
              </a:spcBef>
              <a:buNone/>
            </a:pPr>
            <a:endParaRPr lang="en-US" sz="2200" dirty="0">
              <a:solidFill>
                <a:schemeClr val="tx1">
                  <a:lumMod val="65000"/>
                  <a:lumOff val="35000"/>
                </a:schemeClr>
              </a:solidFill>
              <a:latin typeface="Calibri"/>
              <a:cs typeface="Calibri"/>
            </a:endParaRPr>
          </a:p>
          <a:p>
            <a:pPr marL="0" indent="0" algn="just">
              <a:spcBef>
                <a:spcPts val="0"/>
              </a:spcBef>
              <a:buNone/>
            </a:pPr>
            <a:endParaRPr lang="en-US" sz="800" dirty="0" smtClean="0">
              <a:solidFill>
                <a:srgbClr val="595959"/>
              </a:solidFill>
              <a:latin typeface="Calibri"/>
              <a:cs typeface="Calibri"/>
            </a:endParaRPr>
          </a:p>
          <a:p>
            <a:pPr marL="0" indent="0" algn="just">
              <a:spcBef>
                <a:spcPts val="0"/>
              </a:spcBef>
              <a:buNone/>
            </a:pPr>
            <a:endParaRPr lang="en-US" sz="2200" dirty="0" smtClean="0">
              <a:solidFill>
                <a:schemeClr val="tx1">
                  <a:lumMod val="65000"/>
                  <a:lumOff val="35000"/>
                </a:schemeClr>
              </a:solidFill>
              <a:latin typeface="Calibri"/>
              <a:cs typeface="Calibri"/>
            </a:endParaRPr>
          </a:p>
        </p:txBody>
      </p:sp>
      <p:sp>
        <p:nvSpPr>
          <p:cNvPr id="4" name="Title 1"/>
          <p:cNvSpPr>
            <a:spLocks noGrp="1"/>
          </p:cNvSpPr>
          <p:nvPr>
            <p:ph type="title"/>
          </p:nvPr>
        </p:nvSpPr>
        <p:spPr>
          <a:xfrm>
            <a:off x="306260" y="155258"/>
            <a:ext cx="8444040" cy="1041082"/>
          </a:xfrm>
        </p:spPr>
        <p:txBody>
          <a:bodyPr>
            <a:normAutofit/>
          </a:bodyPr>
          <a:lstStyle/>
          <a:p>
            <a:r>
              <a:rPr lang="en-US" sz="3800" b="1" dirty="0" smtClean="0">
                <a:solidFill>
                  <a:schemeClr val="tx1">
                    <a:lumMod val="65000"/>
                    <a:lumOff val="35000"/>
                  </a:schemeClr>
                </a:solidFill>
                <a:latin typeface="Calibri"/>
                <a:cs typeface="Calibri"/>
              </a:rPr>
              <a:t>‘THE MORAL COMPASS’</a:t>
            </a:r>
            <a:endParaRPr lang="en-US" sz="4000" b="1" dirty="0">
              <a:solidFill>
                <a:schemeClr val="tx1">
                  <a:lumMod val="65000"/>
                  <a:lumOff val="35000"/>
                </a:schemeClr>
              </a:solidFill>
              <a:latin typeface="Calibri"/>
              <a:cs typeface="Calibri"/>
            </a:endParaRPr>
          </a:p>
        </p:txBody>
      </p:sp>
      <p:pic>
        <p:nvPicPr>
          <p:cNvPr id="5" name="Picture 4" descr="8fe24522-abae-11e8-8253-48106866cd8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26" y="1442976"/>
            <a:ext cx="4212842" cy="2369723"/>
          </a:xfrm>
          <a:prstGeom prst="rect">
            <a:avLst/>
          </a:prstGeom>
          <a:ln w="19050">
            <a:solidFill>
              <a:schemeClr val="bg1">
                <a:lumMod val="50000"/>
              </a:schemeClr>
            </a:solidFill>
          </a:ln>
        </p:spPr>
      </p:pic>
      <p:sp>
        <p:nvSpPr>
          <p:cNvPr id="6" name="TextBox 5"/>
          <p:cNvSpPr txBox="1"/>
          <p:nvPr/>
        </p:nvSpPr>
        <p:spPr>
          <a:xfrm>
            <a:off x="584200" y="3898900"/>
            <a:ext cx="3314700" cy="400110"/>
          </a:xfrm>
          <a:prstGeom prst="rect">
            <a:avLst/>
          </a:prstGeom>
          <a:noFill/>
        </p:spPr>
        <p:txBody>
          <a:bodyPr wrap="square" rtlCol="0">
            <a:spAutoFit/>
          </a:bodyPr>
          <a:lstStyle/>
          <a:p>
            <a:pPr algn="ctr"/>
            <a:r>
              <a:rPr lang="en-US" sz="2000" b="1" dirty="0" smtClean="0">
                <a:solidFill>
                  <a:schemeClr val="tx1">
                    <a:lumMod val="65000"/>
                    <a:lumOff val="35000"/>
                  </a:schemeClr>
                </a:solidFill>
                <a:latin typeface="Calibri"/>
                <a:cs typeface="Calibri"/>
              </a:rPr>
              <a:t>GLOBAL FINANCIAL CRISIS</a:t>
            </a:r>
            <a:endParaRPr lang="en-US" sz="2000" b="1" dirty="0">
              <a:solidFill>
                <a:schemeClr val="tx1">
                  <a:lumMod val="65000"/>
                  <a:lumOff val="35000"/>
                </a:schemeClr>
              </a:solidFill>
              <a:latin typeface="Calibri"/>
              <a:cs typeface="Calibri"/>
            </a:endParaRPr>
          </a:p>
        </p:txBody>
      </p:sp>
      <p:sp>
        <p:nvSpPr>
          <p:cNvPr id="7" name="TextBox 6"/>
          <p:cNvSpPr txBox="1"/>
          <p:nvPr/>
        </p:nvSpPr>
        <p:spPr>
          <a:xfrm>
            <a:off x="546100" y="4217837"/>
            <a:ext cx="3556000" cy="369332"/>
          </a:xfrm>
          <a:prstGeom prst="rect">
            <a:avLst/>
          </a:prstGeom>
          <a:noFill/>
        </p:spPr>
        <p:txBody>
          <a:bodyPr wrap="square" rtlCol="0">
            <a:spAutoFit/>
          </a:bodyPr>
          <a:lstStyle/>
          <a:p>
            <a:pPr algn="ctr"/>
            <a:r>
              <a:rPr lang="en-US" b="1" dirty="0" smtClean="0">
                <a:solidFill>
                  <a:schemeClr val="tx1">
                    <a:lumMod val="65000"/>
                    <a:lumOff val="35000"/>
                  </a:schemeClr>
                </a:solidFill>
                <a:latin typeface="Calibri"/>
                <a:cs typeface="Calibri"/>
              </a:rPr>
              <a:t>neoliberalism</a:t>
            </a:r>
            <a:r>
              <a:rPr lang="en-US" i="1" dirty="0" smtClean="0">
                <a:solidFill>
                  <a:schemeClr val="tx1">
                    <a:lumMod val="65000"/>
                    <a:lumOff val="35000"/>
                  </a:schemeClr>
                </a:solidFill>
                <a:latin typeface="Calibri"/>
                <a:cs typeface="Calibri"/>
              </a:rPr>
              <a:t> versus </a:t>
            </a:r>
            <a:r>
              <a:rPr lang="en-US" b="1" dirty="0" smtClean="0">
                <a:solidFill>
                  <a:schemeClr val="tx1">
                    <a:lumMod val="65000"/>
                    <a:lumOff val="35000"/>
                  </a:schemeClr>
                </a:solidFill>
                <a:latin typeface="Calibri"/>
                <a:cs typeface="Calibri"/>
              </a:rPr>
              <a:t>egalitarianism</a:t>
            </a:r>
            <a:endParaRPr lang="en-US" b="1" dirty="0">
              <a:solidFill>
                <a:schemeClr val="tx1">
                  <a:lumMod val="65000"/>
                  <a:lumOff val="35000"/>
                </a:schemeClr>
              </a:solidFill>
              <a:latin typeface="Calibri"/>
              <a:cs typeface="Calibri"/>
            </a:endParaRPr>
          </a:p>
        </p:txBody>
      </p:sp>
      <p:pic>
        <p:nvPicPr>
          <p:cNvPr id="9" name="Picture 8" descr="SBS-Cultural-Diversity-study-guides-111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642" y="1435216"/>
            <a:ext cx="3723451" cy="2463684"/>
          </a:xfrm>
          <a:prstGeom prst="rect">
            <a:avLst/>
          </a:prstGeom>
          <a:ln w="19050">
            <a:solidFill>
              <a:schemeClr val="bg1">
                <a:lumMod val="50000"/>
              </a:schemeClr>
            </a:solidFill>
          </a:ln>
        </p:spPr>
      </p:pic>
      <p:sp>
        <p:nvSpPr>
          <p:cNvPr id="10" name="TextBox 9"/>
          <p:cNvSpPr txBox="1"/>
          <p:nvPr/>
        </p:nvSpPr>
        <p:spPr>
          <a:xfrm>
            <a:off x="5209912" y="3938437"/>
            <a:ext cx="3098800" cy="400110"/>
          </a:xfrm>
          <a:prstGeom prst="rect">
            <a:avLst/>
          </a:prstGeom>
          <a:noFill/>
        </p:spPr>
        <p:txBody>
          <a:bodyPr wrap="square" rtlCol="0">
            <a:spAutoFit/>
          </a:bodyPr>
          <a:lstStyle/>
          <a:p>
            <a:pPr algn="ctr"/>
            <a:r>
              <a:rPr lang="en-US" sz="2000" b="1" dirty="0" smtClean="0">
                <a:solidFill>
                  <a:srgbClr val="595959"/>
                </a:solidFill>
                <a:latin typeface="Calibri"/>
                <a:cs typeface="Calibri"/>
              </a:rPr>
              <a:t>CULTURAL DIVERSITY</a:t>
            </a:r>
            <a:endParaRPr lang="en-US" sz="2000" b="1" dirty="0">
              <a:solidFill>
                <a:srgbClr val="595959"/>
              </a:solidFill>
              <a:latin typeface="Calibri"/>
              <a:cs typeface="Calibri"/>
            </a:endParaRPr>
          </a:p>
        </p:txBody>
      </p:sp>
      <p:sp>
        <p:nvSpPr>
          <p:cNvPr id="11" name="TextBox 10"/>
          <p:cNvSpPr txBox="1"/>
          <p:nvPr/>
        </p:nvSpPr>
        <p:spPr>
          <a:xfrm>
            <a:off x="4902200" y="4234038"/>
            <a:ext cx="3644900" cy="646331"/>
          </a:xfrm>
          <a:prstGeom prst="rect">
            <a:avLst/>
          </a:prstGeom>
          <a:noFill/>
        </p:spPr>
        <p:txBody>
          <a:bodyPr wrap="square" rtlCol="0">
            <a:spAutoFit/>
          </a:bodyPr>
          <a:lstStyle/>
          <a:p>
            <a:pPr algn="ctr"/>
            <a:r>
              <a:rPr lang="en-US" b="1" dirty="0" smtClean="0">
                <a:solidFill>
                  <a:srgbClr val="595959"/>
                </a:solidFill>
                <a:latin typeface="Calibri"/>
                <a:cs typeface="Calibri"/>
              </a:rPr>
              <a:t>liberalism </a:t>
            </a:r>
            <a:r>
              <a:rPr lang="en-US" i="1" dirty="0" smtClean="0">
                <a:solidFill>
                  <a:srgbClr val="595959"/>
                </a:solidFill>
                <a:latin typeface="Calibri"/>
                <a:cs typeface="Calibri"/>
              </a:rPr>
              <a:t>versus </a:t>
            </a:r>
            <a:r>
              <a:rPr lang="en-US" b="1" dirty="0" smtClean="0">
                <a:solidFill>
                  <a:srgbClr val="595959"/>
                </a:solidFill>
                <a:latin typeface="Calibri"/>
                <a:cs typeface="Calibri"/>
              </a:rPr>
              <a:t>multiculturalism </a:t>
            </a:r>
          </a:p>
          <a:p>
            <a:pPr algn="ctr"/>
            <a:r>
              <a:rPr lang="en-US" i="1" dirty="0" smtClean="0">
                <a:solidFill>
                  <a:srgbClr val="595959"/>
                </a:solidFill>
                <a:latin typeface="Calibri"/>
                <a:cs typeface="Calibri"/>
              </a:rPr>
              <a:t>versus </a:t>
            </a:r>
            <a:r>
              <a:rPr lang="en-US" b="1" dirty="0" smtClean="0">
                <a:solidFill>
                  <a:srgbClr val="595959"/>
                </a:solidFill>
                <a:latin typeface="Calibri"/>
                <a:cs typeface="Calibri"/>
              </a:rPr>
              <a:t>feminism </a:t>
            </a:r>
            <a:r>
              <a:rPr lang="en-US" dirty="0" smtClean="0">
                <a:solidFill>
                  <a:srgbClr val="595959"/>
                </a:solidFill>
                <a:latin typeface="Calibri"/>
                <a:cs typeface="Calibri"/>
              </a:rPr>
              <a:t>etc.</a:t>
            </a:r>
            <a:endParaRPr lang="en-US" b="1" dirty="0">
              <a:solidFill>
                <a:srgbClr val="595959"/>
              </a:solidFill>
              <a:latin typeface="Calibri"/>
              <a:cs typeface="Calibri"/>
            </a:endParaRPr>
          </a:p>
        </p:txBody>
      </p:sp>
      <p:sp>
        <p:nvSpPr>
          <p:cNvPr id="12" name="Content Placeholder 2"/>
          <p:cNvSpPr txBox="1">
            <a:spLocks/>
          </p:cNvSpPr>
          <p:nvPr/>
        </p:nvSpPr>
        <p:spPr>
          <a:xfrm>
            <a:off x="334326" y="4737100"/>
            <a:ext cx="8517574" cy="17907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just">
              <a:spcBef>
                <a:spcPts val="0"/>
              </a:spcBef>
              <a:buNone/>
            </a:pPr>
            <a:r>
              <a:rPr lang="en-US" sz="2200" dirty="0" smtClean="0">
                <a:solidFill>
                  <a:srgbClr val="595959"/>
                </a:solidFill>
                <a:latin typeface="Calibri"/>
                <a:cs typeface="Calibri"/>
              </a:rPr>
              <a:t>Answers provided by these ‘-isms’ </a:t>
            </a:r>
            <a:r>
              <a:rPr lang="en-US" sz="2200" dirty="0" smtClean="0">
                <a:solidFill>
                  <a:srgbClr val="595959"/>
                </a:solidFill>
                <a:latin typeface="Calibri"/>
                <a:cs typeface="Calibri"/>
              </a:rPr>
              <a:t>too </a:t>
            </a:r>
            <a:r>
              <a:rPr lang="en-US" sz="2200" dirty="0" smtClean="0">
                <a:solidFill>
                  <a:srgbClr val="595959"/>
                </a:solidFill>
                <a:latin typeface="Calibri"/>
                <a:cs typeface="Calibri"/>
              </a:rPr>
              <a:t>often become part of the problem and not the solution (e.g</a:t>
            </a:r>
            <a:r>
              <a:rPr lang="en-US" sz="2200" dirty="0" smtClean="0">
                <a:solidFill>
                  <a:srgbClr val="595959"/>
                </a:solidFill>
                <a:latin typeface="Calibri"/>
                <a:cs typeface="Calibri"/>
              </a:rPr>
              <a:t>. the </a:t>
            </a:r>
            <a:r>
              <a:rPr lang="en-US" sz="2200" dirty="0" smtClean="0">
                <a:solidFill>
                  <a:srgbClr val="595959"/>
                </a:solidFill>
                <a:latin typeface="Calibri"/>
                <a:cs typeface="Calibri"/>
              </a:rPr>
              <a:t>‘doctrine of double effect’ </a:t>
            </a:r>
            <a:r>
              <a:rPr lang="en-US" sz="2200" dirty="0" smtClean="0">
                <a:solidFill>
                  <a:srgbClr val="595959"/>
                </a:solidFill>
                <a:latin typeface="Calibri"/>
                <a:cs typeface="Calibri"/>
              </a:rPr>
              <a:t>(</a:t>
            </a:r>
            <a:r>
              <a:rPr lang="en-US" sz="2200" i="1" dirty="0" smtClean="0">
                <a:solidFill>
                  <a:srgbClr val="595959"/>
                </a:solidFill>
                <a:latin typeface="Calibri"/>
                <a:cs typeface="Calibri"/>
              </a:rPr>
              <a:t>unexpected negative side </a:t>
            </a:r>
            <a:r>
              <a:rPr lang="en-US" sz="2200" i="1" dirty="0" smtClean="0">
                <a:solidFill>
                  <a:srgbClr val="595959"/>
                </a:solidFill>
                <a:latin typeface="Calibri"/>
                <a:cs typeface="Calibri"/>
              </a:rPr>
              <a:t>effects</a:t>
            </a:r>
            <a:r>
              <a:rPr lang="en-US" sz="2200" dirty="0" smtClean="0">
                <a:solidFill>
                  <a:srgbClr val="595959"/>
                </a:solidFill>
                <a:latin typeface="Calibri"/>
                <a:cs typeface="Calibri"/>
              </a:rPr>
              <a:t>)</a:t>
            </a:r>
            <a:r>
              <a:rPr lang="en-US" sz="2200" dirty="0">
                <a:solidFill>
                  <a:srgbClr val="595959"/>
                </a:solidFill>
                <a:latin typeface="Calibri"/>
                <a:cs typeface="Calibri"/>
              </a:rPr>
              <a:t>)</a:t>
            </a:r>
            <a:r>
              <a:rPr lang="en-US" sz="2200" dirty="0" smtClean="0">
                <a:latin typeface="Calibri"/>
                <a:cs typeface="Calibri"/>
              </a:rPr>
              <a:t>. </a:t>
            </a:r>
          </a:p>
          <a:p>
            <a:pPr marL="0" indent="0" algn="just">
              <a:spcBef>
                <a:spcPts val="0"/>
              </a:spcBef>
              <a:buNone/>
            </a:pPr>
            <a:endParaRPr lang="en-US" sz="400" dirty="0" smtClean="0">
              <a:latin typeface="Calibri"/>
              <a:cs typeface="Calibri"/>
            </a:endParaRPr>
          </a:p>
          <a:p>
            <a:pPr marL="0" indent="0" algn="just">
              <a:spcBef>
                <a:spcPts val="0"/>
              </a:spcBef>
              <a:buNone/>
            </a:pPr>
            <a:r>
              <a:rPr lang="en-US" sz="2200" dirty="0" smtClean="0">
                <a:latin typeface="Calibri"/>
                <a:cs typeface="Calibri"/>
              </a:rPr>
              <a:t>In particular, </a:t>
            </a:r>
            <a:r>
              <a:rPr lang="en-US" sz="2200" b="1" dirty="0" smtClean="0">
                <a:latin typeface="Calibri"/>
                <a:cs typeface="Calibri"/>
              </a:rPr>
              <a:t>citizenship education </a:t>
            </a:r>
            <a:r>
              <a:rPr lang="en-US" sz="2200" dirty="0" smtClean="0">
                <a:latin typeface="Calibri"/>
                <a:cs typeface="Calibri"/>
              </a:rPr>
              <a:t>and education in general has been the ‘battleground’ where these (and other) issues have been fought over.</a:t>
            </a:r>
            <a:endParaRPr lang="en-US" sz="2200" dirty="0">
              <a:latin typeface="Calibri"/>
              <a:cs typeface="Calibri"/>
            </a:endParaRPr>
          </a:p>
          <a:p>
            <a:pPr marL="0" indent="0" algn="just">
              <a:lnSpc>
                <a:spcPct val="90000"/>
              </a:lnSpc>
              <a:spcBef>
                <a:spcPts val="0"/>
              </a:spcBef>
              <a:buFont typeface="Arial" pitchFamily="34" charset="0"/>
              <a:buNone/>
            </a:pPr>
            <a:endParaRPr lang="en-US" sz="2200" dirty="0" smtClean="0">
              <a:latin typeface="Calibri"/>
              <a:cs typeface="Calibri"/>
            </a:endParaRPr>
          </a:p>
        </p:txBody>
      </p:sp>
    </p:spTree>
    <p:extLst>
      <p:ext uri="{BB962C8B-B14F-4D97-AF65-F5344CB8AC3E}">
        <p14:creationId xmlns:p14="http://schemas.microsoft.com/office/powerpoint/2010/main" val="253561930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6" fill="hold">
                                          <p:stCondLst>
                                            <p:cond delay="0"/>
                                          </p:stCondLst>
                                        </p:cTn>
                                        <p:tgtEl>
                                          <p:spTgt spid="4"/>
                                        </p:tgtEl>
                                        <p:attrNameLst>
                                          <p:attrName>style.rotation</p:attrName>
                                        </p:attrNameLst>
                                      </p:cBhvr>
                                      <p:to>
                                        <p:strVal val="-45.0"/>
                                      </p:to>
                                    </p:set>
                                    <p:anim calcmode="lin" valueType="num">
                                      <p:cBhvr>
                                        <p:cTn id="8" dur="46" fill="hold">
                                          <p:stCondLst>
                                            <p:cond delay="46"/>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 calcmode="lin" valueType="num">
                                      <p:cBhvr>
                                        <p:cTn id="24" dur="500" fill="hold"/>
                                        <p:tgtEl>
                                          <p:spTgt spid="7"/>
                                        </p:tgtEl>
                                        <p:attrNameLst>
                                          <p:attrName>style.rotation</p:attrName>
                                        </p:attrNameLst>
                                      </p:cBhvr>
                                      <p:tavLst>
                                        <p:tav tm="0">
                                          <p:val>
                                            <p:fltVal val="360"/>
                                          </p:val>
                                        </p:tav>
                                        <p:tav tm="100000">
                                          <p:val>
                                            <p:fltVal val="0"/>
                                          </p:val>
                                        </p:tav>
                                      </p:tavLst>
                                    </p:anim>
                                    <p:animEffect transition="in" filter="fade">
                                      <p:cBhvr>
                                        <p:cTn id="25" dur="500"/>
                                        <p:tgtEl>
                                          <p:spTgt spid="7"/>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360"/>
                                          </p:val>
                                        </p:tav>
                                        <p:tav tm="100000">
                                          <p:val>
                                            <p:fltVal val="0"/>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 calcmode="lin" valueType="num">
                                      <p:cBhvr>
                                        <p:cTn id="50" dur="500" fill="hold"/>
                                        <p:tgtEl>
                                          <p:spTgt spid="9"/>
                                        </p:tgtEl>
                                        <p:attrNameLst>
                                          <p:attrName>style.rotation</p:attrName>
                                        </p:attrNameLst>
                                      </p:cBhvr>
                                      <p:tavLst>
                                        <p:tav tm="0">
                                          <p:val>
                                            <p:fltVal val="360"/>
                                          </p:val>
                                        </p:tav>
                                        <p:tav tm="100000">
                                          <p:val>
                                            <p:fltVal val="0"/>
                                          </p:val>
                                        </p:tav>
                                      </p:tavLst>
                                    </p:anim>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500"/>
                                        <p:tgtEl>
                                          <p:spTgt spid="12">
                                            <p:txEl>
                                              <p:pRg st="0" end="0"/>
                                            </p:txEl>
                                          </p:spTgt>
                                        </p:tgtEl>
                                      </p:cBhvr>
                                    </p:animEffect>
                                    <p:anim calcmode="lin" valueType="num">
                                      <p:cBhvr>
                                        <p:cTn id="5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8" dur="45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12">
                                            <p:txEl>
                                              <p:pRg st="2" end="2"/>
                                            </p:txEl>
                                          </p:spTgt>
                                        </p:tgtEl>
                                        <p:attrNameLst>
                                          <p:attrName>style.visibility</p:attrName>
                                        </p:attrNameLst>
                                      </p:cBhvr>
                                      <p:to>
                                        <p:strVal val="visible"/>
                                      </p:to>
                                    </p:set>
                                    <p:animEffect transition="in" filter="fade">
                                      <p:cBhvr>
                                        <p:cTn id="64" dur="500"/>
                                        <p:tgtEl>
                                          <p:spTgt spid="12">
                                            <p:txEl>
                                              <p:pRg st="2" end="2"/>
                                            </p:txEl>
                                          </p:spTgt>
                                        </p:tgtEl>
                                      </p:cBhvr>
                                    </p:animEffect>
                                    <p:anim calcmode="lin" valueType="num">
                                      <p:cBhvr>
                                        <p:cTn id="6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66" dur="450" decel="100000" fill="hold"/>
                                        <p:tgtEl>
                                          <p:spTgt spid="12">
                                            <p:txEl>
                                              <p:pRg st="2" end="2"/>
                                            </p:txEl>
                                          </p:spTgt>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1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60" y="167958"/>
            <a:ext cx="8444040" cy="1041082"/>
          </a:xfrm>
        </p:spPr>
        <p:txBody>
          <a:bodyPr>
            <a:noAutofit/>
          </a:bodyPr>
          <a:lstStyle/>
          <a:p>
            <a:r>
              <a:rPr lang="en-US" sz="3800" b="1" dirty="0" smtClean="0">
                <a:solidFill>
                  <a:schemeClr val="tx1">
                    <a:lumMod val="65000"/>
                    <a:lumOff val="35000"/>
                  </a:schemeClr>
                </a:solidFill>
                <a:latin typeface="Calibri"/>
                <a:cs typeface="Calibri"/>
              </a:rPr>
              <a:t>CITIZENSHIP </a:t>
            </a:r>
            <a:r>
              <a:rPr lang="en-US" sz="3800" b="1" dirty="0" smtClean="0">
                <a:solidFill>
                  <a:schemeClr val="tx1">
                    <a:lumMod val="65000"/>
                    <a:lumOff val="35000"/>
                  </a:schemeClr>
                </a:solidFill>
                <a:latin typeface="Calibri"/>
                <a:cs typeface="Calibri"/>
              </a:rPr>
              <a:t>EDUCATION</a:t>
            </a:r>
            <a:r>
              <a:rPr lang="sl-SI" sz="3800" b="1" dirty="0" smtClean="0">
                <a:solidFill>
                  <a:schemeClr val="tx1">
                    <a:lumMod val="65000"/>
                    <a:lumOff val="35000"/>
                  </a:schemeClr>
                </a:solidFill>
                <a:latin typeface="Calibri"/>
                <a:cs typeface="Calibri"/>
              </a:rPr>
              <a:t>: ‘TRADITIONAL’ PROBLEMS </a:t>
            </a:r>
            <a:r>
              <a:rPr lang="sl-SI" sz="3800" b="1" dirty="0" smtClean="0">
                <a:solidFill>
                  <a:schemeClr val="tx1">
                    <a:lumMod val="65000"/>
                    <a:lumOff val="35000"/>
                  </a:schemeClr>
                </a:solidFill>
                <a:latin typeface="Calibri"/>
                <a:cs typeface="Calibri"/>
              </a:rPr>
              <a:t>AND CHALLENGES</a:t>
            </a:r>
            <a:endParaRPr lang="en-US" sz="3800" b="1" dirty="0">
              <a:solidFill>
                <a:schemeClr val="tx1">
                  <a:lumMod val="65000"/>
                  <a:lumOff val="35000"/>
                </a:schemeClr>
              </a:solidFill>
              <a:latin typeface="Calibri"/>
              <a:cs typeface="Calibri"/>
            </a:endParaRPr>
          </a:p>
        </p:txBody>
      </p:sp>
      <p:sp>
        <p:nvSpPr>
          <p:cNvPr id="3" name="Content Placeholder 2"/>
          <p:cNvSpPr>
            <a:spLocks noGrp="1"/>
          </p:cNvSpPr>
          <p:nvPr>
            <p:ph idx="1"/>
          </p:nvPr>
        </p:nvSpPr>
        <p:spPr>
          <a:xfrm>
            <a:off x="306260" y="1310640"/>
            <a:ext cx="8444040" cy="5267960"/>
          </a:xfrm>
        </p:spPr>
        <p:txBody>
          <a:bodyPr>
            <a:normAutofit lnSpcReduction="10000"/>
          </a:bodyPr>
          <a:lstStyle/>
          <a:p>
            <a:pPr marL="0" indent="0" algn="just">
              <a:spcBef>
                <a:spcPts val="0"/>
              </a:spcBef>
              <a:buNone/>
            </a:pPr>
            <a:r>
              <a:rPr lang="en-US" dirty="0" smtClean="0">
                <a:solidFill>
                  <a:schemeClr val="tx1">
                    <a:lumMod val="65000"/>
                    <a:lumOff val="35000"/>
                  </a:schemeClr>
                </a:solidFill>
                <a:latin typeface="Calibri"/>
                <a:cs typeface="Calibri"/>
              </a:rPr>
              <a:t>For several decades now, citizenship education has been replete (</a:t>
            </a:r>
            <a:r>
              <a:rPr lang="en-US" dirty="0" smtClean="0">
                <a:solidFill>
                  <a:schemeClr val="tx1">
                    <a:lumMod val="65000"/>
                    <a:lumOff val="35000"/>
                  </a:schemeClr>
                </a:solidFill>
                <a:latin typeface="Calibri"/>
                <a:cs typeface="Calibri"/>
              </a:rPr>
              <a:t>at both the theoretical and the practical level) </a:t>
            </a:r>
            <a:r>
              <a:rPr lang="en-US" dirty="0">
                <a:solidFill>
                  <a:schemeClr val="tx1">
                    <a:lumMod val="65000"/>
                    <a:lumOff val="35000"/>
                  </a:schemeClr>
                </a:solidFill>
                <a:latin typeface="Calibri"/>
                <a:cs typeface="Calibri"/>
              </a:rPr>
              <a:t>with some </a:t>
            </a:r>
            <a:r>
              <a:rPr lang="en-US" dirty="0" smtClean="0">
                <a:solidFill>
                  <a:schemeClr val="tx1">
                    <a:lumMod val="65000"/>
                    <a:lumOff val="35000"/>
                  </a:schemeClr>
                </a:solidFill>
                <a:latin typeface="Calibri"/>
                <a:cs typeface="Calibri"/>
              </a:rPr>
              <a:t>foundational questions there has been no consensus about, </a:t>
            </a:r>
            <a:r>
              <a:rPr lang="en-US" dirty="0" smtClean="0">
                <a:solidFill>
                  <a:schemeClr val="tx1">
                    <a:lumMod val="65000"/>
                    <a:lumOff val="35000"/>
                  </a:schemeClr>
                </a:solidFill>
                <a:latin typeface="Calibri"/>
                <a:cs typeface="Calibri"/>
              </a:rPr>
              <a:t>e.g. </a:t>
            </a:r>
          </a:p>
          <a:p>
            <a:pPr marL="0" indent="0" algn="just">
              <a:spcBef>
                <a:spcPts val="0"/>
              </a:spcBef>
              <a:buNone/>
            </a:pPr>
            <a:endParaRPr lang="en-US" sz="400" dirty="0" smtClean="0">
              <a:solidFill>
                <a:schemeClr val="tx1">
                  <a:lumMod val="65000"/>
                  <a:lumOff val="35000"/>
                </a:schemeClr>
              </a:solidFill>
              <a:latin typeface="Calibri"/>
              <a:cs typeface="Calibri"/>
            </a:endParaRPr>
          </a:p>
          <a:p>
            <a:pPr marL="622300" algn="just">
              <a:lnSpc>
                <a:spcPct val="90000"/>
              </a:lnSpc>
              <a:spcBef>
                <a:spcPts val="0"/>
              </a:spcBef>
              <a:buFont typeface="Wingdings" charset="2"/>
              <a:buChar char="§"/>
            </a:pPr>
            <a:r>
              <a:rPr lang="en-US" sz="2200" dirty="0" smtClean="0">
                <a:solidFill>
                  <a:schemeClr val="tx1">
                    <a:lumMod val="65000"/>
                    <a:lumOff val="35000"/>
                  </a:schemeClr>
                </a:solidFill>
                <a:latin typeface="Calibri"/>
                <a:cs typeface="Calibri"/>
              </a:rPr>
              <a:t>Are equal rights a sufficient condition of civic equality? </a:t>
            </a:r>
            <a:endParaRPr lang="en-US" sz="2200" dirty="0" smtClean="0">
              <a:solidFill>
                <a:schemeClr val="tx1">
                  <a:lumMod val="65000"/>
                  <a:lumOff val="35000"/>
                </a:schemeClr>
              </a:solidFill>
              <a:latin typeface="Calibri"/>
              <a:cs typeface="Calibri"/>
            </a:endParaRPr>
          </a:p>
          <a:p>
            <a:pPr marL="279400" indent="0" algn="just">
              <a:lnSpc>
                <a:spcPct val="90000"/>
              </a:lnSpc>
              <a:spcBef>
                <a:spcPts val="0"/>
              </a:spcBef>
              <a:buNone/>
            </a:pPr>
            <a:endParaRPr lang="en-US" sz="200" dirty="0" smtClean="0">
              <a:solidFill>
                <a:schemeClr val="tx1">
                  <a:lumMod val="65000"/>
                  <a:lumOff val="35000"/>
                </a:schemeClr>
              </a:solidFill>
              <a:latin typeface="Calibri"/>
              <a:cs typeface="Calibri"/>
            </a:endParaRPr>
          </a:p>
          <a:p>
            <a:pPr marL="279400" indent="0" algn="just">
              <a:lnSpc>
                <a:spcPct val="90000"/>
              </a:lnSpc>
              <a:spcBef>
                <a:spcPts val="0"/>
              </a:spcBef>
              <a:buNone/>
            </a:pPr>
            <a:endParaRPr lang="en-US" sz="400" dirty="0">
              <a:solidFill>
                <a:schemeClr val="tx1">
                  <a:lumMod val="65000"/>
                  <a:lumOff val="35000"/>
                </a:schemeClr>
              </a:solidFill>
              <a:latin typeface="Calibri"/>
              <a:cs typeface="Calibri"/>
            </a:endParaRPr>
          </a:p>
          <a:p>
            <a:pPr marL="622300" algn="just">
              <a:lnSpc>
                <a:spcPct val="90000"/>
              </a:lnSpc>
              <a:spcBef>
                <a:spcPts val="0"/>
              </a:spcBef>
              <a:buFont typeface="Wingdings" charset="2"/>
              <a:buChar char="§"/>
            </a:pPr>
            <a:r>
              <a:rPr lang="en-US" sz="2200" dirty="0" smtClean="0">
                <a:solidFill>
                  <a:schemeClr val="tx1">
                    <a:lumMod val="65000"/>
                    <a:lumOff val="35000"/>
                  </a:schemeClr>
                </a:solidFill>
                <a:latin typeface="Calibri"/>
                <a:cs typeface="Calibri"/>
              </a:rPr>
              <a:t>Is patriotism a legitimate form of expressing one’s allegiance to a political community? </a:t>
            </a:r>
            <a:endParaRPr lang="en-US" sz="2200" dirty="0" smtClean="0">
              <a:solidFill>
                <a:schemeClr val="tx1">
                  <a:lumMod val="65000"/>
                  <a:lumOff val="35000"/>
                </a:schemeClr>
              </a:solidFill>
              <a:latin typeface="Calibri"/>
              <a:cs typeface="Calibri"/>
            </a:endParaRPr>
          </a:p>
          <a:p>
            <a:pPr marL="279400" indent="0" algn="just">
              <a:lnSpc>
                <a:spcPct val="90000"/>
              </a:lnSpc>
              <a:spcBef>
                <a:spcPts val="0"/>
              </a:spcBef>
              <a:buNone/>
            </a:pPr>
            <a:endParaRPr lang="en-US" sz="200" dirty="0" smtClean="0">
              <a:solidFill>
                <a:schemeClr val="tx1">
                  <a:lumMod val="65000"/>
                  <a:lumOff val="35000"/>
                </a:schemeClr>
              </a:solidFill>
              <a:latin typeface="Calibri"/>
              <a:cs typeface="Calibri"/>
            </a:endParaRPr>
          </a:p>
          <a:p>
            <a:pPr marL="279400" indent="0" algn="just">
              <a:lnSpc>
                <a:spcPct val="90000"/>
              </a:lnSpc>
              <a:spcBef>
                <a:spcPts val="0"/>
              </a:spcBef>
              <a:buNone/>
            </a:pPr>
            <a:endParaRPr lang="en-US" sz="400" dirty="0">
              <a:solidFill>
                <a:schemeClr val="tx1">
                  <a:lumMod val="65000"/>
                  <a:lumOff val="35000"/>
                </a:schemeClr>
              </a:solidFill>
              <a:latin typeface="Calibri"/>
              <a:cs typeface="Calibri"/>
            </a:endParaRPr>
          </a:p>
          <a:p>
            <a:pPr marL="622300" algn="just">
              <a:lnSpc>
                <a:spcPct val="90000"/>
              </a:lnSpc>
              <a:spcBef>
                <a:spcPts val="0"/>
              </a:spcBef>
              <a:buFont typeface="Wingdings" charset="2"/>
              <a:buChar char="§"/>
            </a:pPr>
            <a:r>
              <a:rPr lang="en-US" sz="2200" dirty="0" smtClean="0">
                <a:solidFill>
                  <a:schemeClr val="tx1">
                    <a:lumMod val="65000"/>
                    <a:lumOff val="35000"/>
                  </a:schemeClr>
                </a:solidFill>
                <a:latin typeface="Calibri"/>
                <a:cs typeface="Calibri"/>
              </a:rPr>
              <a:t>When, how and WHY should diversity be included in everyday school practice? </a:t>
            </a:r>
            <a:endParaRPr lang="en-US" sz="2200" dirty="0" smtClean="0">
              <a:solidFill>
                <a:schemeClr val="tx1">
                  <a:lumMod val="65000"/>
                  <a:lumOff val="35000"/>
                </a:schemeClr>
              </a:solidFill>
              <a:latin typeface="Calibri"/>
              <a:cs typeface="Calibri"/>
            </a:endParaRPr>
          </a:p>
          <a:p>
            <a:pPr marL="279400" indent="0" algn="just">
              <a:lnSpc>
                <a:spcPct val="90000"/>
              </a:lnSpc>
              <a:spcBef>
                <a:spcPts val="0"/>
              </a:spcBef>
              <a:buNone/>
            </a:pPr>
            <a:endParaRPr lang="en-US" sz="200" dirty="0" smtClean="0">
              <a:solidFill>
                <a:schemeClr val="tx1">
                  <a:lumMod val="65000"/>
                  <a:lumOff val="35000"/>
                </a:schemeClr>
              </a:solidFill>
              <a:latin typeface="Calibri"/>
              <a:cs typeface="Calibri"/>
            </a:endParaRPr>
          </a:p>
          <a:p>
            <a:pPr marL="622300" algn="just">
              <a:lnSpc>
                <a:spcPct val="90000"/>
              </a:lnSpc>
              <a:spcBef>
                <a:spcPts val="0"/>
              </a:spcBef>
              <a:buFont typeface="Wingdings" charset="2"/>
              <a:buChar char="§"/>
            </a:pPr>
            <a:endParaRPr lang="en-US" sz="400" dirty="0">
              <a:solidFill>
                <a:schemeClr val="tx1">
                  <a:lumMod val="65000"/>
                  <a:lumOff val="35000"/>
                </a:schemeClr>
              </a:solidFill>
              <a:latin typeface="Calibri"/>
              <a:cs typeface="Calibri"/>
            </a:endParaRPr>
          </a:p>
          <a:p>
            <a:pPr marL="622300" algn="just">
              <a:lnSpc>
                <a:spcPct val="90000"/>
              </a:lnSpc>
              <a:spcBef>
                <a:spcPts val="0"/>
              </a:spcBef>
              <a:buFont typeface="Wingdings" charset="2"/>
              <a:buChar char="§"/>
            </a:pPr>
            <a:r>
              <a:rPr lang="en-US" sz="2200" dirty="0" smtClean="0">
                <a:solidFill>
                  <a:schemeClr val="tx1">
                    <a:lumMod val="65000"/>
                    <a:lumOff val="35000"/>
                  </a:schemeClr>
                </a:solidFill>
                <a:latin typeface="Calibri"/>
                <a:cs typeface="Calibri"/>
              </a:rPr>
              <a:t>Is toleration the most viable answer to the problems and challenges raised by ‘deep diversity’</a:t>
            </a:r>
            <a:r>
              <a:rPr lang="en-US" sz="2200" dirty="0" smtClean="0">
                <a:solidFill>
                  <a:schemeClr val="tx1">
                    <a:lumMod val="65000"/>
                    <a:lumOff val="35000"/>
                  </a:schemeClr>
                </a:solidFill>
                <a:latin typeface="Calibri"/>
                <a:cs typeface="Calibri"/>
              </a:rPr>
              <a:t>?</a:t>
            </a:r>
          </a:p>
          <a:p>
            <a:pPr marL="279400" indent="0" algn="just">
              <a:lnSpc>
                <a:spcPct val="90000"/>
              </a:lnSpc>
              <a:spcBef>
                <a:spcPts val="0"/>
              </a:spcBef>
              <a:buNone/>
            </a:pPr>
            <a:endParaRPr lang="en-US" sz="200" dirty="0" smtClean="0">
              <a:solidFill>
                <a:schemeClr val="tx1">
                  <a:lumMod val="65000"/>
                  <a:lumOff val="35000"/>
                </a:schemeClr>
              </a:solidFill>
              <a:latin typeface="Calibri"/>
              <a:cs typeface="Calibri"/>
            </a:endParaRPr>
          </a:p>
          <a:p>
            <a:pPr marL="622300" algn="just">
              <a:lnSpc>
                <a:spcPct val="90000"/>
              </a:lnSpc>
              <a:spcBef>
                <a:spcPts val="0"/>
              </a:spcBef>
              <a:buFont typeface="Wingdings" charset="2"/>
              <a:buChar char="§"/>
            </a:pPr>
            <a:endParaRPr lang="en-US" sz="400" dirty="0">
              <a:solidFill>
                <a:schemeClr val="tx1">
                  <a:lumMod val="65000"/>
                  <a:lumOff val="35000"/>
                </a:schemeClr>
              </a:solidFill>
              <a:latin typeface="Calibri"/>
              <a:cs typeface="Calibri"/>
            </a:endParaRPr>
          </a:p>
          <a:p>
            <a:pPr marL="622300" algn="just">
              <a:lnSpc>
                <a:spcPct val="90000"/>
              </a:lnSpc>
              <a:spcBef>
                <a:spcPts val="0"/>
              </a:spcBef>
              <a:buFont typeface="Wingdings" charset="2"/>
              <a:buChar char="§"/>
            </a:pPr>
            <a:r>
              <a:rPr lang="en-US" sz="2200" dirty="0" smtClean="0">
                <a:solidFill>
                  <a:schemeClr val="tx1">
                    <a:lumMod val="65000"/>
                    <a:lumOff val="35000"/>
                  </a:schemeClr>
                </a:solidFill>
                <a:latin typeface="Calibri"/>
                <a:cs typeface="Calibri"/>
              </a:rPr>
              <a:t>Should we include topics in educational practice that raise pressing ‘moral dilemmas’ (controversial issues)? </a:t>
            </a:r>
            <a:endParaRPr lang="en-US" sz="2200" dirty="0" smtClean="0">
              <a:solidFill>
                <a:schemeClr val="tx1">
                  <a:lumMod val="65000"/>
                  <a:lumOff val="35000"/>
                </a:schemeClr>
              </a:solidFill>
              <a:latin typeface="Calibri"/>
              <a:cs typeface="Calibri"/>
            </a:endParaRPr>
          </a:p>
          <a:p>
            <a:pPr marL="279400" indent="0" algn="just">
              <a:lnSpc>
                <a:spcPct val="90000"/>
              </a:lnSpc>
              <a:spcBef>
                <a:spcPts val="0"/>
              </a:spcBef>
              <a:buNone/>
            </a:pPr>
            <a:endParaRPr lang="en-US" sz="200" dirty="0" smtClean="0">
              <a:solidFill>
                <a:schemeClr val="tx1">
                  <a:lumMod val="65000"/>
                  <a:lumOff val="35000"/>
                </a:schemeClr>
              </a:solidFill>
              <a:latin typeface="Calibri"/>
              <a:cs typeface="Calibri"/>
            </a:endParaRPr>
          </a:p>
          <a:p>
            <a:pPr marL="622300" algn="just">
              <a:lnSpc>
                <a:spcPct val="90000"/>
              </a:lnSpc>
              <a:spcBef>
                <a:spcPts val="0"/>
              </a:spcBef>
              <a:buFont typeface="Wingdings" charset="2"/>
              <a:buChar char="§"/>
            </a:pPr>
            <a:r>
              <a:rPr lang="en-US" sz="2200" dirty="0" smtClean="0">
                <a:solidFill>
                  <a:schemeClr val="tx1">
                    <a:lumMod val="65000"/>
                    <a:lumOff val="35000"/>
                  </a:schemeClr>
                </a:solidFill>
                <a:latin typeface="Calibri"/>
                <a:cs typeface="Calibri"/>
              </a:rPr>
              <a:t>Is freedom of expression absolute and what limits </a:t>
            </a:r>
            <a:r>
              <a:rPr lang="mr-IN" sz="2200" dirty="0" smtClean="0">
                <a:solidFill>
                  <a:schemeClr val="tx1">
                    <a:lumMod val="65000"/>
                    <a:lumOff val="35000"/>
                  </a:schemeClr>
                </a:solidFill>
                <a:latin typeface="Calibri"/>
                <a:cs typeface="Calibri"/>
              </a:rPr>
              <a:t>–</a:t>
            </a:r>
            <a:r>
              <a:rPr lang="en-US" sz="2200" dirty="0" smtClean="0">
                <a:solidFill>
                  <a:schemeClr val="tx1">
                    <a:lumMod val="65000"/>
                    <a:lumOff val="35000"/>
                  </a:schemeClr>
                </a:solidFill>
                <a:latin typeface="Calibri"/>
                <a:cs typeface="Calibri"/>
              </a:rPr>
              <a:t> if any </a:t>
            </a:r>
            <a:r>
              <a:rPr lang="mr-IN" sz="2200" dirty="0" smtClean="0">
                <a:solidFill>
                  <a:schemeClr val="tx1">
                    <a:lumMod val="65000"/>
                    <a:lumOff val="35000"/>
                  </a:schemeClr>
                </a:solidFill>
                <a:latin typeface="Calibri"/>
                <a:cs typeface="Calibri"/>
              </a:rPr>
              <a:t>–</a:t>
            </a:r>
            <a:r>
              <a:rPr lang="en-US" sz="2200" dirty="0" smtClean="0">
                <a:solidFill>
                  <a:schemeClr val="tx1">
                    <a:lumMod val="65000"/>
                    <a:lumOff val="35000"/>
                  </a:schemeClr>
                </a:solidFill>
                <a:latin typeface="Calibri"/>
                <a:cs typeface="Calibri"/>
              </a:rPr>
              <a:t> should apply</a:t>
            </a:r>
            <a:r>
              <a:rPr lang="en-US" sz="2200" dirty="0" smtClean="0">
                <a:solidFill>
                  <a:schemeClr val="tx1">
                    <a:lumMod val="65000"/>
                    <a:lumOff val="35000"/>
                  </a:schemeClr>
                </a:solidFill>
                <a:latin typeface="Calibri"/>
                <a:cs typeface="Calibri"/>
              </a:rPr>
              <a:t>?</a:t>
            </a:r>
          </a:p>
          <a:p>
            <a:pPr marL="279400" indent="0" algn="just">
              <a:lnSpc>
                <a:spcPct val="90000"/>
              </a:lnSpc>
              <a:spcBef>
                <a:spcPts val="0"/>
              </a:spcBef>
              <a:buNone/>
            </a:pPr>
            <a:endParaRPr lang="en-US" sz="200" dirty="0" smtClean="0">
              <a:solidFill>
                <a:schemeClr val="tx1">
                  <a:lumMod val="65000"/>
                  <a:lumOff val="35000"/>
                </a:schemeClr>
              </a:solidFill>
              <a:latin typeface="Calibri"/>
              <a:cs typeface="Calibri"/>
            </a:endParaRPr>
          </a:p>
          <a:p>
            <a:pPr marL="279400" indent="0" algn="just">
              <a:lnSpc>
                <a:spcPct val="90000"/>
              </a:lnSpc>
              <a:spcBef>
                <a:spcPts val="0"/>
              </a:spcBef>
              <a:buNone/>
            </a:pPr>
            <a:endParaRPr lang="en-US" sz="400" dirty="0">
              <a:solidFill>
                <a:schemeClr val="tx1">
                  <a:lumMod val="65000"/>
                  <a:lumOff val="35000"/>
                </a:schemeClr>
              </a:solidFill>
              <a:latin typeface="Calibri"/>
              <a:cs typeface="Calibri"/>
            </a:endParaRPr>
          </a:p>
          <a:p>
            <a:pPr marL="622300" algn="just">
              <a:lnSpc>
                <a:spcPct val="90000"/>
              </a:lnSpc>
              <a:spcBef>
                <a:spcPts val="0"/>
              </a:spcBef>
              <a:buFont typeface="Wingdings" charset="2"/>
              <a:buChar char="§"/>
            </a:pPr>
            <a:r>
              <a:rPr lang="en-US" sz="2200" dirty="0" smtClean="0">
                <a:solidFill>
                  <a:schemeClr val="tx1">
                    <a:lumMod val="65000"/>
                    <a:lumOff val="35000"/>
                  </a:schemeClr>
                </a:solidFill>
                <a:latin typeface="Calibri"/>
                <a:cs typeface="Calibri"/>
              </a:rPr>
              <a:t>Is ‘digital citizenship’ part of the solution or just another problem to be tackled?</a:t>
            </a:r>
            <a:endParaRPr lang="en-US" sz="2200" dirty="0">
              <a:solidFill>
                <a:schemeClr val="tx1">
                  <a:lumMod val="65000"/>
                  <a:lumOff val="35000"/>
                </a:schemeClr>
              </a:solidFill>
              <a:latin typeface="Calibri"/>
              <a:cs typeface="Calibri"/>
            </a:endParaRPr>
          </a:p>
          <a:p>
            <a:pPr marL="0" indent="0" algn="just">
              <a:spcBef>
                <a:spcPts val="0"/>
              </a:spcBef>
              <a:buNone/>
            </a:pPr>
            <a:endParaRPr lang="en-US" sz="22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36558358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5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5" dur="25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6" dur="250" accel="50000" fill="hold">
                                          <p:stCondLst>
                                            <p:cond delay="25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8" dur="25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9" dur="25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0" dur="250" accel="50000" fill="hold">
                                          <p:stCondLst>
                                            <p:cond delay="25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1" dur="500" decel="50000">
                                          <p:stCondLst>
                                            <p:cond delay="0"/>
                                          </p:stCondLst>
                                        </p:cTn>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25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37" dur="25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38" dur="250" accel="50000" fill="hold">
                                          <p:stCondLst>
                                            <p:cond delay="25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39"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0" dur="25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1" dur="25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2" dur="250" accel="50000" fill="hold">
                                          <p:stCondLst>
                                            <p:cond delay="25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43" dur="500" decel="50000">
                                          <p:stCondLst>
                                            <p:cond delay="0"/>
                                          </p:stCondLst>
                                        </p:cTn>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25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49" dur="25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50" dur="250" accel="50000" fill="hold">
                                          <p:stCondLst>
                                            <p:cond delay="25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51"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52" dur="25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53" dur="25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54" dur="250" accel="50000" fill="hold">
                                          <p:stCondLst>
                                            <p:cond delay="25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55" dur="500" decel="50000">
                                          <p:stCondLst>
                                            <p:cond delay="0"/>
                                          </p:stCondLst>
                                        </p:cTn>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 calcmode="lin" valueType="num">
                                      <p:cBhvr>
                                        <p:cTn id="60" dur="25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61" dur="25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62" dur="250" accel="50000" fill="hold">
                                          <p:stCondLst>
                                            <p:cond delay="25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63"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64" dur="25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65" dur="25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66" dur="250" accel="50000" fill="hold">
                                          <p:stCondLst>
                                            <p:cond delay="25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67" dur="500" decel="50000">
                                          <p:stCondLst>
                                            <p:cond delay="0"/>
                                          </p:stCondLst>
                                        </p:cTn>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 calcmode="lin" valueType="num">
                                      <p:cBhvr>
                                        <p:cTn id="72" dur="250" decel="50000" fill="hold">
                                          <p:stCondLst>
                                            <p:cond delay="0"/>
                                          </p:stCondLst>
                                        </p:cTn>
                                        <p:tgtEl>
                                          <p:spTgt spid="3">
                                            <p:txEl>
                                              <p:pRg st="14" end="14"/>
                                            </p:txEl>
                                          </p:spTgt>
                                        </p:tgtEl>
                                        <p:attrNameLst>
                                          <p:attrName>style.rotation</p:attrName>
                                        </p:attrNameLst>
                                      </p:cBhvr>
                                      <p:tavLst>
                                        <p:tav tm="0">
                                          <p:val>
                                            <p:fltVal val="-90"/>
                                          </p:val>
                                        </p:tav>
                                        <p:tav tm="100000">
                                          <p:val>
                                            <p:fltVal val="0"/>
                                          </p:val>
                                        </p:tav>
                                      </p:tavLst>
                                    </p:anim>
                                    <p:anim calcmode="lin" valueType="num">
                                      <p:cBhvr>
                                        <p:cTn id="73" dur="250" decel="50000" fill="hold">
                                          <p:stCondLst>
                                            <p:cond delay="0"/>
                                          </p:stCondLst>
                                        </p:cTn>
                                        <p:tgtEl>
                                          <p:spTgt spid="3">
                                            <p:txEl>
                                              <p:pRg st="14" end="14"/>
                                            </p:txEl>
                                          </p:spTgt>
                                        </p:tgtEl>
                                        <p:attrNameLst>
                                          <p:attrName>ppt_w</p:attrName>
                                        </p:attrNameLst>
                                      </p:cBhvr>
                                      <p:tavLst>
                                        <p:tav tm="0">
                                          <p:val>
                                            <p:strVal val="#ppt_w"/>
                                          </p:val>
                                        </p:tav>
                                        <p:tav tm="100000">
                                          <p:val>
                                            <p:strVal val="#ppt_w*.05"/>
                                          </p:val>
                                        </p:tav>
                                      </p:tavLst>
                                    </p:anim>
                                    <p:anim calcmode="lin" valueType="num">
                                      <p:cBhvr>
                                        <p:cTn id="74" dur="250" accel="50000" fill="hold">
                                          <p:stCondLst>
                                            <p:cond delay="250"/>
                                          </p:stCondLst>
                                        </p:cTn>
                                        <p:tgtEl>
                                          <p:spTgt spid="3">
                                            <p:txEl>
                                              <p:pRg st="14" end="14"/>
                                            </p:txEl>
                                          </p:spTgt>
                                        </p:tgtEl>
                                        <p:attrNameLst>
                                          <p:attrName>ppt_w</p:attrName>
                                        </p:attrNameLst>
                                      </p:cBhvr>
                                      <p:tavLst>
                                        <p:tav tm="0">
                                          <p:val>
                                            <p:strVal val="#ppt_w*.05"/>
                                          </p:val>
                                        </p:tav>
                                        <p:tav tm="100000">
                                          <p:val>
                                            <p:strVal val="#ppt_w"/>
                                          </p:val>
                                        </p:tav>
                                      </p:tavLst>
                                    </p:anim>
                                    <p:anim calcmode="lin" valueType="num">
                                      <p:cBhvr>
                                        <p:cTn id="75" dur="5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76" dur="250" decel="50000" fill="hold">
                                          <p:stCondLst>
                                            <p:cond delay="0"/>
                                          </p:stCondLst>
                                        </p:cTn>
                                        <p:tgtEl>
                                          <p:spTgt spid="3">
                                            <p:txEl>
                                              <p:pRg st="14" end="14"/>
                                            </p:txEl>
                                          </p:spTgt>
                                        </p:tgtEl>
                                        <p:attrNameLst>
                                          <p:attrName>ppt_x</p:attrName>
                                        </p:attrNameLst>
                                      </p:cBhvr>
                                      <p:tavLst>
                                        <p:tav tm="0">
                                          <p:val>
                                            <p:strVal val="#ppt_x+.4"/>
                                          </p:val>
                                        </p:tav>
                                        <p:tav tm="100000">
                                          <p:val>
                                            <p:strVal val="#ppt_x"/>
                                          </p:val>
                                        </p:tav>
                                      </p:tavLst>
                                    </p:anim>
                                    <p:anim calcmode="lin" valueType="num">
                                      <p:cBhvr>
                                        <p:cTn id="77" dur="250" decel="50000" fill="hold">
                                          <p:stCondLst>
                                            <p:cond delay="0"/>
                                          </p:stCondLst>
                                        </p:cTn>
                                        <p:tgtEl>
                                          <p:spTgt spid="3">
                                            <p:txEl>
                                              <p:pRg st="14" end="14"/>
                                            </p:txEl>
                                          </p:spTgt>
                                        </p:tgtEl>
                                        <p:attrNameLst>
                                          <p:attrName>ppt_y</p:attrName>
                                        </p:attrNameLst>
                                      </p:cBhvr>
                                      <p:tavLst>
                                        <p:tav tm="0">
                                          <p:val>
                                            <p:strVal val="#ppt_y-.2"/>
                                          </p:val>
                                        </p:tav>
                                        <p:tav tm="100000">
                                          <p:val>
                                            <p:strVal val="#ppt_y+.1"/>
                                          </p:val>
                                        </p:tav>
                                      </p:tavLst>
                                    </p:anim>
                                    <p:anim calcmode="lin" valueType="num">
                                      <p:cBhvr>
                                        <p:cTn id="78" dur="250" accel="50000" fill="hold">
                                          <p:stCondLst>
                                            <p:cond delay="250"/>
                                          </p:stCondLst>
                                        </p:cTn>
                                        <p:tgtEl>
                                          <p:spTgt spid="3">
                                            <p:txEl>
                                              <p:pRg st="14" end="14"/>
                                            </p:txEl>
                                          </p:spTgt>
                                        </p:tgtEl>
                                        <p:attrNameLst>
                                          <p:attrName>ppt_y</p:attrName>
                                        </p:attrNameLst>
                                      </p:cBhvr>
                                      <p:tavLst>
                                        <p:tav tm="0">
                                          <p:val>
                                            <p:strVal val="#ppt_y+.1"/>
                                          </p:val>
                                        </p:tav>
                                        <p:tav tm="100000">
                                          <p:val>
                                            <p:strVal val="#ppt_y"/>
                                          </p:val>
                                        </p:tav>
                                      </p:tavLst>
                                    </p:anim>
                                    <p:animEffect transition="in" filter="fade">
                                      <p:cBhvr>
                                        <p:cTn id="79" dur="500" decel="50000">
                                          <p:stCondLst>
                                            <p:cond delay="0"/>
                                          </p:stCondLst>
                                        </p:cTn>
                                        <p:tgtEl>
                                          <p:spTgt spid="3">
                                            <p:txEl>
                                              <p:pRg st="14" end="1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nodeType="clickEffect">
                                  <p:stCondLst>
                                    <p:cond delay="0"/>
                                  </p:stCondLst>
                                  <p:childTnLst>
                                    <p:set>
                                      <p:cBhvr>
                                        <p:cTn id="83" dur="1" fill="hold">
                                          <p:stCondLst>
                                            <p:cond delay="0"/>
                                          </p:stCondLst>
                                        </p:cTn>
                                        <p:tgtEl>
                                          <p:spTgt spid="3">
                                            <p:txEl>
                                              <p:pRg st="16" end="16"/>
                                            </p:txEl>
                                          </p:spTgt>
                                        </p:tgtEl>
                                        <p:attrNameLst>
                                          <p:attrName>style.visibility</p:attrName>
                                        </p:attrNameLst>
                                      </p:cBhvr>
                                      <p:to>
                                        <p:strVal val="visible"/>
                                      </p:to>
                                    </p:set>
                                    <p:anim calcmode="lin" valueType="num">
                                      <p:cBhvr>
                                        <p:cTn id="84" dur="250" decel="50000" fill="hold">
                                          <p:stCondLst>
                                            <p:cond delay="0"/>
                                          </p:stCondLst>
                                        </p:cTn>
                                        <p:tgtEl>
                                          <p:spTgt spid="3">
                                            <p:txEl>
                                              <p:pRg st="16" end="16"/>
                                            </p:txEl>
                                          </p:spTgt>
                                        </p:tgtEl>
                                        <p:attrNameLst>
                                          <p:attrName>style.rotation</p:attrName>
                                        </p:attrNameLst>
                                      </p:cBhvr>
                                      <p:tavLst>
                                        <p:tav tm="0">
                                          <p:val>
                                            <p:fltVal val="-90"/>
                                          </p:val>
                                        </p:tav>
                                        <p:tav tm="100000">
                                          <p:val>
                                            <p:fltVal val="0"/>
                                          </p:val>
                                        </p:tav>
                                      </p:tavLst>
                                    </p:anim>
                                    <p:anim calcmode="lin" valueType="num">
                                      <p:cBhvr>
                                        <p:cTn id="85" dur="250" decel="50000" fill="hold">
                                          <p:stCondLst>
                                            <p:cond delay="0"/>
                                          </p:stCondLst>
                                        </p:cTn>
                                        <p:tgtEl>
                                          <p:spTgt spid="3">
                                            <p:txEl>
                                              <p:pRg st="16" end="16"/>
                                            </p:txEl>
                                          </p:spTgt>
                                        </p:tgtEl>
                                        <p:attrNameLst>
                                          <p:attrName>ppt_w</p:attrName>
                                        </p:attrNameLst>
                                      </p:cBhvr>
                                      <p:tavLst>
                                        <p:tav tm="0">
                                          <p:val>
                                            <p:strVal val="#ppt_w"/>
                                          </p:val>
                                        </p:tav>
                                        <p:tav tm="100000">
                                          <p:val>
                                            <p:strVal val="#ppt_w*.05"/>
                                          </p:val>
                                        </p:tav>
                                      </p:tavLst>
                                    </p:anim>
                                    <p:anim calcmode="lin" valueType="num">
                                      <p:cBhvr>
                                        <p:cTn id="86" dur="250" accel="50000" fill="hold">
                                          <p:stCondLst>
                                            <p:cond delay="250"/>
                                          </p:stCondLst>
                                        </p:cTn>
                                        <p:tgtEl>
                                          <p:spTgt spid="3">
                                            <p:txEl>
                                              <p:pRg st="16" end="16"/>
                                            </p:txEl>
                                          </p:spTgt>
                                        </p:tgtEl>
                                        <p:attrNameLst>
                                          <p:attrName>ppt_w</p:attrName>
                                        </p:attrNameLst>
                                      </p:cBhvr>
                                      <p:tavLst>
                                        <p:tav tm="0">
                                          <p:val>
                                            <p:strVal val="#ppt_w*.05"/>
                                          </p:val>
                                        </p:tav>
                                        <p:tav tm="100000">
                                          <p:val>
                                            <p:strVal val="#ppt_w"/>
                                          </p:val>
                                        </p:tav>
                                      </p:tavLst>
                                    </p:anim>
                                    <p:anim calcmode="lin" valueType="num">
                                      <p:cBhvr>
                                        <p:cTn id="87" dur="500" fill="hold"/>
                                        <p:tgtEl>
                                          <p:spTgt spid="3">
                                            <p:txEl>
                                              <p:pRg st="16" end="16"/>
                                            </p:txEl>
                                          </p:spTgt>
                                        </p:tgtEl>
                                        <p:attrNameLst>
                                          <p:attrName>ppt_h</p:attrName>
                                        </p:attrNameLst>
                                      </p:cBhvr>
                                      <p:tavLst>
                                        <p:tav tm="0">
                                          <p:val>
                                            <p:strVal val="#ppt_h"/>
                                          </p:val>
                                        </p:tav>
                                        <p:tav tm="100000">
                                          <p:val>
                                            <p:strVal val="#ppt_h"/>
                                          </p:val>
                                        </p:tav>
                                      </p:tavLst>
                                    </p:anim>
                                    <p:anim calcmode="lin" valueType="num">
                                      <p:cBhvr>
                                        <p:cTn id="88" dur="250" decel="50000" fill="hold">
                                          <p:stCondLst>
                                            <p:cond delay="0"/>
                                          </p:stCondLst>
                                        </p:cTn>
                                        <p:tgtEl>
                                          <p:spTgt spid="3">
                                            <p:txEl>
                                              <p:pRg st="16" end="16"/>
                                            </p:txEl>
                                          </p:spTgt>
                                        </p:tgtEl>
                                        <p:attrNameLst>
                                          <p:attrName>ppt_x</p:attrName>
                                        </p:attrNameLst>
                                      </p:cBhvr>
                                      <p:tavLst>
                                        <p:tav tm="0">
                                          <p:val>
                                            <p:strVal val="#ppt_x+.4"/>
                                          </p:val>
                                        </p:tav>
                                        <p:tav tm="100000">
                                          <p:val>
                                            <p:strVal val="#ppt_x"/>
                                          </p:val>
                                        </p:tav>
                                      </p:tavLst>
                                    </p:anim>
                                    <p:anim calcmode="lin" valueType="num">
                                      <p:cBhvr>
                                        <p:cTn id="89" dur="250" decel="50000" fill="hold">
                                          <p:stCondLst>
                                            <p:cond delay="0"/>
                                          </p:stCondLst>
                                        </p:cTn>
                                        <p:tgtEl>
                                          <p:spTgt spid="3">
                                            <p:txEl>
                                              <p:pRg st="16" end="16"/>
                                            </p:txEl>
                                          </p:spTgt>
                                        </p:tgtEl>
                                        <p:attrNameLst>
                                          <p:attrName>ppt_y</p:attrName>
                                        </p:attrNameLst>
                                      </p:cBhvr>
                                      <p:tavLst>
                                        <p:tav tm="0">
                                          <p:val>
                                            <p:strVal val="#ppt_y-.2"/>
                                          </p:val>
                                        </p:tav>
                                        <p:tav tm="100000">
                                          <p:val>
                                            <p:strVal val="#ppt_y+.1"/>
                                          </p:val>
                                        </p:tav>
                                      </p:tavLst>
                                    </p:anim>
                                    <p:anim calcmode="lin" valueType="num">
                                      <p:cBhvr>
                                        <p:cTn id="90" dur="250" accel="50000" fill="hold">
                                          <p:stCondLst>
                                            <p:cond delay="250"/>
                                          </p:stCondLst>
                                        </p:cTn>
                                        <p:tgtEl>
                                          <p:spTgt spid="3">
                                            <p:txEl>
                                              <p:pRg st="16" end="16"/>
                                            </p:txEl>
                                          </p:spTgt>
                                        </p:tgtEl>
                                        <p:attrNameLst>
                                          <p:attrName>ppt_y</p:attrName>
                                        </p:attrNameLst>
                                      </p:cBhvr>
                                      <p:tavLst>
                                        <p:tav tm="0">
                                          <p:val>
                                            <p:strVal val="#ppt_y+.1"/>
                                          </p:val>
                                        </p:tav>
                                        <p:tav tm="100000">
                                          <p:val>
                                            <p:strVal val="#ppt_y"/>
                                          </p:val>
                                        </p:tav>
                                      </p:tavLst>
                                    </p:anim>
                                    <p:animEffect transition="in" filter="fade">
                                      <p:cBhvr>
                                        <p:cTn id="91" dur="500" decel="50000">
                                          <p:stCondLst>
                                            <p:cond delay="0"/>
                                          </p:stCondLst>
                                        </p:cTn>
                                        <p:tgtEl>
                                          <p:spTgt spid="3">
                                            <p:txEl>
                                              <p:pRg st="16" end="16"/>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3">
                                            <p:txEl>
                                              <p:pRg st="19" end="19"/>
                                            </p:txEl>
                                          </p:spTgt>
                                        </p:tgtEl>
                                        <p:attrNameLst>
                                          <p:attrName>style.visibility</p:attrName>
                                        </p:attrNameLst>
                                      </p:cBhvr>
                                      <p:to>
                                        <p:strVal val="visible"/>
                                      </p:to>
                                    </p:set>
                                    <p:anim calcmode="lin" valueType="num">
                                      <p:cBhvr>
                                        <p:cTn id="96" dur="250" decel="50000" fill="hold">
                                          <p:stCondLst>
                                            <p:cond delay="0"/>
                                          </p:stCondLst>
                                        </p:cTn>
                                        <p:tgtEl>
                                          <p:spTgt spid="3">
                                            <p:txEl>
                                              <p:pRg st="19" end="19"/>
                                            </p:txEl>
                                          </p:spTgt>
                                        </p:tgtEl>
                                        <p:attrNameLst>
                                          <p:attrName>style.rotation</p:attrName>
                                        </p:attrNameLst>
                                      </p:cBhvr>
                                      <p:tavLst>
                                        <p:tav tm="0">
                                          <p:val>
                                            <p:fltVal val="-90"/>
                                          </p:val>
                                        </p:tav>
                                        <p:tav tm="100000">
                                          <p:val>
                                            <p:fltVal val="0"/>
                                          </p:val>
                                        </p:tav>
                                      </p:tavLst>
                                    </p:anim>
                                    <p:anim calcmode="lin" valueType="num">
                                      <p:cBhvr>
                                        <p:cTn id="97" dur="250" decel="50000" fill="hold">
                                          <p:stCondLst>
                                            <p:cond delay="0"/>
                                          </p:stCondLst>
                                        </p:cTn>
                                        <p:tgtEl>
                                          <p:spTgt spid="3">
                                            <p:txEl>
                                              <p:pRg st="19" end="19"/>
                                            </p:txEl>
                                          </p:spTgt>
                                        </p:tgtEl>
                                        <p:attrNameLst>
                                          <p:attrName>ppt_w</p:attrName>
                                        </p:attrNameLst>
                                      </p:cBhvr>
                                      <p:tavLst>
                                        <p:tav tm="0">
                                          <p:val>
                                            <p:strVal val="#ppt_w"/>
                                          </p:val>
                                        </p:tav>
                                        <p:tav tm="100000">
                                          <p:val>
                                            <p:strVal val="#ppt_w*.05"/>
                                          </p:val>
                                        </p:tav>
                                      </p:tavLst>
                                    </p:anim>
                                    <p:anim calcmode="lin" valueType="num">
                                      <p:cBhvr>
                                        <p:cTn id="98" dur="250" accel="50000" fill="hold">
                                          <p:stCondLst>
                                            <p:cond delay="250"/>
                                          </p:stCondLst>
                                        </p:cTn>
                                        <p:tgtEl>
                                          <p:spTgt spid="3">
                                            <p:txEl>
                                              <p:pRg st="19" end="19"/>
                                            </p:txEl>
                                          </p:spTgt>
                                        </p:tgtEl>
                                        <p:attrNameLst>
                                          <p:attrName>ppt_w</p:attrName>
                                        </p:attrNameLst>
                                      </p:cBhvr>
                                      <p:tavLst>
                                        <p:tav tm="0">
                                          <p:val>
                                            <p:strVal val="#ppt_w*.05"/>
                                          </p:val>
                                        </p:tav>
                                        <p:tav tm="100000">
                                          <p:val>
                                            <p:strVal val="#ppt_w"/>
                                          </p:val>
                                        </p:tav>
                                      </p:tavLst>
                                    </p:anim>
                                    <p:anim calcmode="lin" valueType="num">
                                      <p:cBhvr>
                                        <p:cTn id="99" dur="500" fill="hold"/>
                                        <p:tgtEl>
                                          <p:spTgt spid="3">
                                            <p:txEl>
                                              <p:pRg st="19" end="19"/>
                                            </p:txEl>
                                          </p:spTgt>
                                        </p:tgtEl>
                                        <p:attrNameLst>
                                          <p:attrName>ppt_h</p:attrName>
                                        </p:attrNameLst>
                                      </p:cBhvr>
                                      <p:tavLst>
                                        <p:tav tm="0">
                                          <p:val>
                                            <p:strVal val="#ppt_h"/>
                                          </p:val>
                                        </p:tav>
                                        <p:tav tm="100000">
                                          <p:val>
                                            <p:strVal val="#ppt_h"/>
                                          </p:val>
                                        </p:tav>
                                      </p:tavLst>
                                    </p:anim>
                                    <p:anim calcmode="lin" valueType="num">
                                      <p:cBhvr>
                                        <p:cTn id="100" dur="250" decel="50000" fill="hold">
                                          <p:stCondLst>
                                            <p:cond delay="0"/>
                                          </p:stCondLst>
                                        </p:cTn>
                                        <p:tgtEl>
                                          <p:spTgt spid="3">
                                            <p:txEl>
                                              <p:pRg st="19" end="19"/>
                                            </p:txEl>
                                          </p:spTgt>
                                        </p:tgtEl>
                                        <p:attrNameLst>
                                          <p:attrName>ppt_x</p:attrName>
                                        </p:attrNameLst>
                                      </p:cBhvr>
                                      <p:tavLst>
                                        <p:tav tm="0">
                                          <p:val>
                                            <p:strVal val="#ppt_x+.4"/>
                                          </p:val>
                                        </p:tav>
                                        <p:tav tm="100000">
                                          <p:val>
                                            <p:strVal val="#ppt_x"/>
                                          </p:val>
                                        </p:tav>
                                      </p:tavLst>
                                    </p:anim>
                                    <p:anim calcmode="lin" valueType="num">
                                      <p:cBhvr>
                                        <p:cTn id="101" dur="250" decel="50000" fill="hold">
                                          <p:stCondLst>
                                            <p:cond delay="0"/>
                                          </p:stCondLst>
                                        </p:cTn>
                                        <p:tgtEl>
                                          <p:spTgt spid="3">
                                            <p:txEl>
                                              <p:pRg st="19" end="19"/>
                                            </p:txEl>
                                          </p:spTgt>
                                        </p:tgtEl>
                                        <p:attrNameLst>
                                          <p:attrName>ppt_y</p:attrName>
                                        </p:attrNameLst>
                                      </p:cBhvr>
                                      <p:tavLst>
                                        <p:tav tm="0">
                                          <p:val>
                                            <p:strVal val="#ppt_y-.2"/>
                                          </p:val>
                                        </p:tav>
                                        <p:tav tm="100000">
                                          <p:val>
                                            <p:strVal val="#ppt_y+.1"/>
                                          </p:val>
                                        </p:tav>
                                      </p:tavLst>
                                    </p:anim>
                                    <p:anim calcmode="lin" valueType="num">
                                      <p:cBhvr>
                                        <p:cTn id="102" dur="250" accel="50000" fill="hold">
                                          <p:stCondLst>
                                            <p:cond delay="250"/>
                                          </p:stCondLst>
                                        </p:cTn>
                                        <p:tgtEl>
                                          <p:spTgt spid="3">
                                            <p:txEl>
                                              <p:pRg st="19" end="19"/>
                                            </p:txEl>
                                          </p:spTgt>
                                        </p:tgtEl>
                                        <p:attrNameLst>
                                          <p:attrName>ppt_y</p:attrName>
                                        </p:attrNameLst>
                                      </p:cBhvr>
                                      <p:tavLst>
                                        <p:tav tm="0">
                                          <p:val>
                                            <p:strVal val="#ppt_y+.1"/>
                                          </p:val>
                                        </p:tav>
                                        <p:tav tm="100000">
                                          <p:val>
                                            <p:strVal val="#ppt_y"/>
                                          </p:val>
                                        </p:tav>
                                      </p:tavLst>
                                    </p:anim>
                                    <p:animEffect transition="in" filter="fade">
                                      <p:cBhvr>
                                        <p:cTn id="103" dur="500" decel="50000">
                                          <p:stCondLst>
                                            <p:cond delay="0"/>
                                          </p:stCondLst>
                                        </p:cTn>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260" y="1294680"/>
            <a:ext cx="8548180" cy="5245820"/>
          </a:xfrm>
        </p:spPr>
        <p:txBody>
          <a:bodyPr>
            <a:normAutofit/>
          </a:bodyPr>
          <a:lstStyle/>
          <a:p>
            <a:pPr marL="0" indent="0" algn="just">
              <a:spcBef>
                <a:spcPts val="0"/>
              </a:spcBef>
              <a:buNone/>
            </a:pPr>
            <a:r>
              <a:rPr lang="en-US" dirty="0" smtClean="0">
                <a:solidFill>
                  <a:schemeClr val="tx1">
                    <a:lumMod val="65000"/>
                    <a:lumOff val="35000"/>
                  </a:schemeClr>
                </a:solidFill>
                <a:latin typeface="Calibri"/>
                <a:cs typeface="Calibri"/>
              </a:rPr>
              <a:t>Contemporary societies face a number of challenges that threaten their very principled bases including security, democracy, liberty and toleration. The most pressing ‘challenges’ (both ‘traditional’ as well as ‘contemporary’) include:</a:t>
            </a:r>
            <a:r>
              <a:rPr lang="en-US" sz="2600" dirty="0" smtClean="0">
                <a:solidFill>
                  <a:schemeClr val="tx1">
                    <a:lumMod val="65000"/>
                    <a:lumOff val="35000"/>
                  </a:schemeClr>
                </a:solidFill>
                <a:latin typeface="Calibri"/>
                <a:cs typeface="Calibri"/>
              </a:rPr>
              <a:t> </a:t>
            </a:r>
          </a:p>
          <a:p>
            <a:pPr marL="0" indent="0">
              <a:spcBef>
                <a:spcPts val="0"/>
              </a:spcBef>
              <a:buNone/>
            </a:pPr>
            <a:endParaRPr lang="en-US" sz="800" dirty="0" smtClean="0">
              <a:solidFill>
                <a:schemeClr val="tx1">
                  <a:lumMod val="65000"/>
                  <a:lumOff val="35000"/>
                </a:schemeClr>
              </a:solidFill>
              <a:latin typeface="Calibri"/>
              <a:cs typeface="Calibri"/>
            </a:endParaRPr>
          </a:p>
          <a:p>
            <a:pPr marL="533400">
              <a:spcBef>
                <a:spcPts val="0"/>
              </a:spcBef>
              <a:buFont typeface="Wingdings" charset="2"/>
              <a:buChar char="§"/>
            </a:pPr>
            <a:r>
              <a:rPr lang="en-US" dirty="0" smtClean="0">
                <a:solidFill>
                  <a:schemeClr val="tx1">
                    <a:lumMod val="65000"/>
                    <a:lumOff val="35000"/>
                  </a:schemeClr>
                </a:solidFill>
                <a:latin typeface="Calibri"/>
                <a:cs typeface="Calibri"/>
              </a:rPr>
              <a:t>socio-economic problems (poverty &amp; social exclusion)</a:t>
            </a:r>
          </a:p>
          <a:p>
            <a:pPr marL="533400">
              <a:spcBef>
                <a:spcPts val="0"/>
              </a:spcBef>
              <a:buFont typeface="Wingdings" charset="2"/>
              <a:buChar char="§"/>
            </a:pPr>
            <a:endParaRPr lang="en-US" sz="400" dirty="0" smtClean="0">
              <a:solidFill>
                <a:schemeClr val="tx1">
                  <a:lumMod val="65000"/>
                  <a:lumOff val="35000"/>
                </a:schemeClr>
              </a:solidFill>
              <a:latin typeface="Calibri"/>
              <a:cs typeface="Calibri"/>
            </a:endParaRPr>
          </a:p>
          <a:p>
            <a:pPr marL="533400">
              <a:spcBef>
                <a:spcPts val="0"/>
              </a:spcBef>
              <a:buFont typeface="Wingdings" charset="2"/>
              <a:buChar char="§"/>
            </a:pPr>
            <a:r>
              <a:rPr lang="en-US" dirty="0" smtClean="0">
                <a:solidFill>
                  <a:schemeClr val="tx1">
                    <a:lumMod val="65000"/>
                    <a:lumOff val="35000"/>
                  </a:schemeClr>
                </a:solidFill>
                <a:latin typeface="Calibri"/>
                <a:cs typeface="Calibri"/>
              </a:rPr>
              <a:t>‘non-liberal democracies</a:t>
            </a:r>
            <a:r>
              <a:rPr lang="en-US" sz="1400" dirty="0" smtClean="0">
                <a:solidFill>
                  <a:schemeClr val="tx1">
                    <a:lumMod val="65000"/>
                    <a:lumOff val="35000"/>
                  </a:schemeClr>
                </a:solidFill>
                <a:latin typeface="Calibri"/>
                <a:cs typeface="Calibri"/>
              </a:rPr>
              <a:t> </a:t>
            </a:r>
            <a:r>
              <a:rPr lang="en-US" dirty="0" smtClean="0">
                <a:solidFill>
                  <a:schemeClr val="tx1">
                    <a:lumMod val="65000"/>
                    <a:lumOff val="35000"/>
                  </a:schemeClr>
                </a:solidFill>
                <a:latin typeface="Calibri"/>
                <a:cs typeface="Calibri"/>
              </a:rPr>
              <a:t>(phenomenon of the ‘shrinking </a:t>
            </a:r>
            <a:r>
              <a:rPr lang="en-US" dirty="0">
                <a:solidFill>
                  <a:schemeClr val="tx1">
                    <a:lumMod val="65000"/>
                    <a:lumOff val="35000"/>
                  </a:schemeClr>
                </a:solidFill>
                <a:latin typeface="Calibri"/>
                <a:cs typeface="Calibri"/>
              </a:rPr>
              <a:t>civic space</a:t>
            </a:r>
            <a:r>
              <a:rPr lang="en-US" dirty="0" smtClean="0">
                <a:solidFill>
                  <a:schemeClr val="tx1">
                    <a:lumMod val="65000"/>
                    <a:lumOff val="35000"/>
                  </a:schemeClr>
                </a:solidFill>
                <a:latin typeface="Calibri"/>
                <a:cs typeface="Calibri"/>
              </a:rPr>
              <a:t>’)</a:t>
            </a:r>
            <a:endParaRPr lang="en-US" dirty="0">
              <a:solidFill>
                <a:schemeClr val="tx1">
                  <a:lumMod val="65000"/>
                  <a:lumOff val="35000"/>
                </a:schemeClr>
              </a:solidFill>
              <a:latin typeface="Calibri"/>
              <a:cs typeface="Calibri"/>
            </a:endParaRPr>
          </a:p>
          <a:p>
            <a:pPr marL="533400">
              <a:spcBef>
                <a:spcPts val="0"/>
              </a:spcBef>
              <a:buFont typeface="Wingdings" charset="2"/>
              <a:buChar char="§"/>
            </a:pPr>
            <a:endParaRPr lang="en-US" sz="400" dirty="0">
              <a:solidFill>
                <a:schemeClr val="tx1">
                  <a:lumMod val="65000"/>
                  <a:lumOff val="35000"/>
                </a:schemeClr>
              </a:solidFill>
              <a:latin typeface="Calibri"/>
              <a:cs typeface="Calibri"/>
            </a:endParaRPr>
          </a:p>
          <a:p>
            <a:pPr marL="533400">
              <a:spcBef>
                <a:spcPts val="0"/>
              </a:spcBef>
              <a:buFont typeface="Wingdings" charset="2"/>
              <a:buChar char="§"/>
            </a:pPr>
            <a:r>
              <a:rPr lang="en-US" dirty="0" smtClean="0">
                <a:solidFill>
                  <a:schemeClr val="tx1">
                    <a:lumMod val="65000"/>
                    <a:lumOff val="35000"/>
                  </a:schemeClr>
                </a:solidFill>
                <a:latin typeface="Calibri"/>
                <a:cs typeface="Calibri"/>
              </a:rPr>
              <a:t>radicalization, violent extremism &amp; terrorism</a:t>
            </a:r>
          </a:p>
          <a:p>
            <a:pPr marL="533400">
              <a:spcBef>
                <a:spcPts val="0"/>
              </a:spcBef>
              <a:buFont typeface="Wingdings" charset="2"/>
              <a:buChar char="§"/>
            </a:pPr>
            <a:endParaRPr lang="en-US" sz="400" dirty="0">
              <a:solidFill>
                <a:schemeClr val="tx1">
                  <a:lumMod val="65000"/>
                  <a:lumOff val="35000"/>
                </a:schemeClr>
              </a:solidFill>
              <a:latin typeface="Calibri"/>
              <a:cs typeface="Calibri"/>
            </a:endParaRPr>
          </a:p>
          <a:p>
            <a:pPr marL="533400">
              <a:spcBef>
                <a:spcPts val="0"/>
              </a:spcBef>
              <a:buFont typeface="Wingdings" charset="2"/>
              <a:buChar char="§"/>
            </a:pPr>
            <a:r>
              <a:rPr lang="en-US" dirty="0" smtClean="0">
                <a:solidFill>
                  <a:schemeClr val="tx1">
                    <a:lumMod val="65000"/>
                    <a:lumOff val="35000"/>
                  </a:schemeClr>
                </a:solidFill>
                <a:latin typeface="Calibri"/>
                <a:cs typeface="Calibri"/>
              </a:rPr>
              <a:t>lack of trust in the democratic processes and institutions</a:t>
            </a:r>
          </a:p>
          <a:p>
            <a:pPr marL="533400">
              <a:spcBef>
                <a:spcPts val="0"/>
              </a:spcBef>
              <a:buFont typeface="Wingdings" charset="2"/>
              <a:buChar char="§"/>
            </a:pPr>
            <a:endParaRPr lang="en-US" sz="400" dirty="0" smtClean="0">
              <a:solidFill>
                <a:schemeClr val="tx1">
                  <a:lumMod val="65000"/>
                  <a:lumOff val="35000"/>
                </a:schemeClr>
              </a:solidFill>
              <a:latin typeface="Calibri"/>
              <a:cs typeface="Calibri"/>
            </a:endParaRPr>
          </a:p>
          <a:p>
            <a:pPr marL="533400">
              <a:spcBef>
                <a:spcPts val="0"/>
              </a:spcBef>
              <a:buFont typeface="Wingdings" charset="2"/>
              <a:buChar char="§"/>
            </a:pPr>
            <a:r>
              <a:rPr lang="en-US" dirty="0" smtClean="0">
                <a:solidFill>
                  <a:schemeClr val="tx1">
                    <a:lumMod val="65000"/>
                    <a:lumOff val="35000"/>
                  </a:schemeClr>
                </a:solidFill>
                <a:latin typeface="Calibri"/>
                <a:cs typeface="Calibri"/>
              </a:rPr>
              <a:t>hate speech and xenophobia</a:t>
            </a:r>
          </a:p>
          <a:p>
            <a:pPr marL="533400">
              <a:spcBef>
                <a:spcPts val="0"/>
              </a:spcBef>
              <a:buFont typeface="Wingdings" charset="2"/>
              <a:buChar char="§"/>
            </a:pPr>
            <a:endParaRPr lang="en-US" sz="400" dirty="0">
              <a:solidFill>
                <a:schemeClr val="tx1">
                  <a:lumMod val="65000"/>
                  <a:lumOff val="35000"/>
                </a:schemeClr>
              </a:solidFill>
              <a:latin typeface="Calibri"/>
              <a:cs typeface="Calibri"/>
            </a:endParaRPr>
          </a:p>
          <a:p>
            <a:pPr marL="533400">
              <a:spcBef>
                <a:spcPts val="0"/>
              </a:spcBef>
              <a:buFont typeface="Wingdings" charset="2"/>
              <a:buChar char="§"/>
            </a:pPr>
            <a:r>
              <a:rPr lang="en-US" dirty="0" smtClean="0">
                <a:solidFill>
                  <a:schemeClr val="tx1">
                    <a:lumMod val="65000"/>
                    <a:lumOff val="35000"/>
                  </a:schemeClr>
                </a:solidFill>
                <a:latin typeface="Calibri"/>
                <a:cs typeface="Calibri"/>
              </a:rPr>
              <a:t>populism</a:t>
            </a:r>
          </a:p>
          <a:p>
            <a:pPr marL="177800" indent="0">
              <a:spcBef>
                <a:spcPts val="0"/>
              </a:spcBef>
              <a:buNone/>
            </a:pPr>
            <a:endParaRPr lang="en-US" sz="400" dirty="0">
              <a:solidFill>
                <a:schemeClr val="tx1">
                  <a:lumMod val="65000"/>
                  <a:lumOff val="35000"/>
                </a:schemeClr>
              </a:solidFill>
              <a:latin typeface="Calibri"/>
              <a:cs typeface="Calibri"/>
            </a:endParaRPr>
          </a:p>
          <a:p>
            <a:pPr marL="533400" indent="-355600">
              <a:spcBef>
                <a:spcPts val="0"/>
              </a:spcBef>
              <a:buFont typeface="Wingdings" charset="2"/>
              <a:buChar char="§"/>
            </a:pPr>
            <a:r>
              <a:rPr lang="en-US" dirty="0" smtClean="0">
                <a:solidFill>
                  <a:schemeClr val="tx1">
                    <a:lumMod val="65000"/>
                    <a:lumOff val="35000"/>
                  </a:schemeClr>
                </a:solidFill>
                <a:latin typeface="Calibri"/>
                <a:cs typeface="Calibri"/>
              </a:rPr>
              <a:t>fake news</a:t>
            </a:r>
            <a:endParaRPr lang="en-US" sz="400" dirty="0">
              <a:solidFill>
                <a:schemeClr val="tx1">
                  <a:lumMod val="65000"/>
                  <a:lumOff val="35000"/>
                </a:schemeClr>
              </a:solidFill>
              <a:latin typeface="Calibri"/>
              <a:cs typeface="Calibri"/>
            </a:endParaRPr>
          </a:p>
          <a:p>
            <a:pPr>
              <a:spcBef>
                <a:spcPts val="0"/>
              </a:spcBef>
              <a:buFontTx/>
              <a:buChar char="-"/>
            </a:pPr>
            <a:endParaRPr lang="en-US" dirty="0" smtClean="0">
              <a:solidFill>
                <a:schemeClr val="tx1">
                  <a:lumMod val="65000"/>
                  <a:lumOff val="35000"/>
                </a:schemeClr>
              </a:solidFill>
              <a:latin typeface="Calibri"/>
              <a:cs typeface="Calibri"/>
            </a:endParaRPr>
          </a:p>
          <a:p>
            <a:pPr>
              <a:spcBef>
                <a:spcPts val="0"/>
              </a:spcBef>
              <a:buFontTx/>
              <a:buChar char="-"/>
            </a:pPr>
            <a:endParaRPr lang="en-US" sz="400" dirty="0">
              <a:solidFill>
                <a:schemeClr val="tx1">
                  <a:lumMod val="65000"/>
                  <a:lumOff val="35000"/>
                </a:schemeClr>
              </a:solidFill>
              <a:latin typeface="Calibri"/>
              <a:cs typeface="Calibri"/>
            </a:endParaRPr>
          </a:p>
          <a:p>
            <a:pPr marL="0" indent="0">
              <a:spcBef>
                <a:spcPts val="0"/>
              </a:spcBef>
              <a:buNone/>
            </a:pPr>
            <a:endParaRPr lang="en-US" sz="800" dirty="0" smtClean="0">
              <a:solidFill>
                <a:schemeClr val="tx1">
                  <a:lumMod val="65000"/>
                  <a:lumOff val="35000"/>
                </a:schemeClr>
              </a:solidFill>
              <a:latin typeface="Calibri"/>
              <a:cs typeface="Calibri"/>
            </a:endParaRPr>
          </a:p>
        </p:txBody>
      </p:sp>
      <p:sp>
        <p:nvSpPr>
          <p:cNvPr id="6" name="Title 1"/>
          <p:cNvSpPr>
            <a:spLocks noGrp="1"/>
          </p:cNvSpPr>
          <p:nvPr>
            <p:ph type="title"/>
          </p:nvPr>
        </p:nvSpPr>
        <p:spPr>
          <a:xfrm>
            <a:off x="306260" y="167958"/>
            <a:ext cx="8672640" cy="1041082"/>
          </a:xfrm>
        </p:spPr>
        <p:txBody>
          <a:bodyPr>
            <a:noAutofit/>
          </a:bodyPr>
          <a:lstStyle/>
          <a:p>
            <a:r>
              <a:rPr lang="en-US" sz="3600" b="1" dirty="0">
                <a:solidFill>
                  <a:schemeClr val="tx1">
                    <a:lumMod val="65000"/>
                    <a:lumOff val="35000"/>
                  </a:schemeClr>
                </a:solidFill>
                <a:latin typeface="Calibri"/>
                <a:cs typeface="Calibri"/>
              </a:rPr>
              <a:t>CITIZENSHIP </a:t>
            </a:r>
            <a:r>
              <a:rPr lang="en-US" sz="3600" b="1" dirty="0" smtClean="0">
                <a:solidFill>
                  <a:schemeClr val="tx1">
                    <a:lumMod val="65000"/>
                    <a:lumOff val="35000"/>
                  </a:schemeClr>
                </a:solidFill>
                <a:latin typeface="Calibri"/>
                <a:cs typeface="Calibri"/>
              </a:rPr>
              <a:t>EDUCATION</a:t>
            </a:r>
            <a:r>
              <a:rPr lang="sl-SI" sz="3600" b="1" dirty="0" smtClean="0">
                <a:solidFill>
                  <a:schemeClr val="tx1">
                    <a:lumMod val="65000"/>
                    <a:lumOff val="35000"/>
                  </a:schemeClr>
                </a:solidFill>
                <a:latin typeface="Calibri"/>
                <a:cs typeface="Calibri"/>
              </a:rPr>
              <a:t>: ‘CONTEMPORARY’ </a:t>
            </a:r>
            <a:r>
              <a:rPr lang="sl-SI" sz="3600" b="1" dirty="0">
                <a:solidFill>
                  <a:schemeClr val="tx1">
                    <a:lumMod val="65000"/>
                    <a:lumOff val="35000"/>
                  </a:schemeClr>
                </a:solidFill>
                <a:latin typeface="Calibri"/>
                <a:cs typeface="Calibri"/>
              </a:rPr>
              <a:t/>
            </a:r>
            <a:br>
              <a:rPr lang="sl-SI" sz="3600" b="1" dirty="0">
                <a:solidFill>
                  <a:schemeClr val="tx1">
                    <a:lumMod val="65000"/>
                    <a:lumOff val="35000"/>
                  </a:schemeClr>
                </a:solidFill>
                <a:latin typeface="Calibri"/>
                <a:cs typeface="Calibri"/>
              </a:rPr>
            </a:br>
            <a:r>
              <a:rPr lang="sl-SI" sz="3600" b="1" dirty="0">
                <a:solidFill>
                  <a:schemeClr val="tx1">
                    <a:lumMod val="65000"/>
                    <a:lumOff val="35000"/>
                  </a:schemeClr>
                </a:solidFill>
                <a:latin typeface="Calibri"/>
                <a:cs typeface="Calibri"/>
              </a:rPr>
              <a:t>PROBLEMS AND CHALLENGES</a:t>
            </a:r>
            <a:endParaRPr lang="en-US" sz="3600" b="1"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1501465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6" fill="hold">
                                          <p:stCondLst>
                                            <p:cond delay="0"/>
                                          </p:stCondLst>
                                        </p:cTn>
                                        <p:tgtEl>
                                          <p:spTgt spid="6"/>
                                        </p:tgtEl>
                                        <p:attrNameLst>
                                          <p:attrName>style.rotation</p:attrName>
                                        </p:attrNameLst>
                                      </p:cBhvr>
                                      <p:to>
                                        <p:strVal val="-45.0"/>
                                      </p:to>
                                    </p:set>
                                    <p:anim calcmode="lin" valueType="num">
                                      <p:cBhvr>
                                        <p:cTn id="8" dur="46" fill="hold">
                                          <p:stCondLst>
                                            <p:cond delay="46"/>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5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5" dur="25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6" dur="250" accel="50000" fill="hold">
                                          <p:stCondLst>
                                            <p:cond delay="25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8" dur="25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9" dur="25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0" dur="250" accel="50000" fill="hold">
                                          <p:stCondLst>
                                            <p:cond delay="25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1" dur="500" decel="50000">
                                          <p:stCondLst>
                                            <p:cond delay="0"/>
                                          </p:stCondLst>
                                        </p:cTn>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5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7" dur="25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8" dur="250" accel="50000" fill="hold">
                                          <p:stCondLst>
                                            <p:cond delay="25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0" dur="25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1" dur="25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2" dur="250" accel="50000" fill="hold">
                                          <p:stCondLst>
                                            <p:cond delay="25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43" dur="500" decel="50000">
                                          <p:stCondLst>
                                            <p:cond delay="0"/>
                                          </p:stCondLst>
                                        </p:cTn>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25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49" dur="25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50" dur="250" accel="50000" fill="hold">
                                          <p:stCondLst>
                                            <p:cond delay="25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2" dur="25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53" dur="25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54" dur="250" accel="50000" fill="hold">
                                          <p:stCondLst>
                                            <p:cond delay="25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55" dur="500" decel="50000">
                                          <p:stCondLst>
                                            <p:cond delay="0"/>
                                          </p:stCondLst>
                                        </p:cTn>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25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61" dur="25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62" dur="250" accel="50000" fill="hold">
                                          <p:stCondLst>
                                            <p:cond delay="25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63"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4" dur="25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65" dur="25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66" dur="250" accel="50000" fill="hold">
                                          <p:stCondLst>
                                            <p:cond delay="25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67" dur="500" decel="50000">
                                          <p:stCondLst>
                                            <p:cond delay="0"/>
                                          </p:stCondLst>
                                        </p:cTn>
                                        <p:tgtEl>
                                          <p:spTgt spid="3">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p:cTn id="72" dur="25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73" dur="25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74" dur="250" accel="50000" fill="hold">
                                          <p:stCondLst>
                                            <p:cond delay="25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75"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6" dur="25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77" dur="25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78" dur="250" accel="50000" fill="hold">
                                          <p:stCondLst>
                                            <p:cond delay="25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79" dur="500" decel="50000">
                                          <p:stCondLst>
                                            <p:cond delay="0"/>
                                          </p:stCondLst>
                                        </p:cTn>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p:cTn id="84" dur="250" decel="50000" fill="hold">
                                          <p:stCondLst>
                                            <p:cond delay="0"/>
                                          </p:stCondLst>
                                        </p:cTn>
                                        <p:tgtEl>
                                          <p:spTgt spid="3">
                                            <p:txEl>
                                              <p:pRg st="12" end="12"/>
                                            </p:txEl>
                                          </p:spTgt>
                                        </p:tgtEl>
                                        <p:attrNameLst>
                                          <p:attrName>style.rotation</p:attrName>
                                        </p:attrNameLst>
                                      </p:cBhvr>
                                      <p:tavLst>
                                        <p:tav tm="0">
                                          <p:val>
                                            <p:fltVal val="-90"/>
                                          </p:val>
                                        </p:tav>
                                        <p:tav tm="100000">
                                          <p:val>
                                            <p:fltVal val="0"/>
                                          </p:val>
                                        </p:tav>
                                      </p:tavLst>
                                    </p:anim>
                                    <p:anim calcmode="lin" valueType="num">
                                      <p:cBhvr>
                                        <p:cTn id="85" dur="250" decel="50000" fill="hold">
                                          <p:stCondLst>
                                            <p:cond delay="0"/>
                                          </p:stCondLst>
                                        </p:cTn>
                                        <p:tgtEl>
                                          <p:spTgt spid="3">
                                            <p:txEl>
                                              <p:pRg st="12" end="12"/>
                                            </p:txEl>
                                          </p:spTgt>
                                        </p:tgtEl>
                                        <p:attrNameLst>
                                          <p:attrName>ppt_w</p:attrName>
                                        </p:attrNameLst>
                                      </p:cBhvr>
                                      <p:tavLst>
                                        <p:tav tm="0">
                                          <p:val>
                                            <p:strVal val="#ppt_w"/>
                                          </p:val>
                                        </p:tav>
                                        <p:tav tm="100000">
                                          <p:val>
                                            <p:strVal val="#ppt_w*.05"/>
                                          </p:val>
                                        </p:tav>
                                      </p:tavLst>
                                    </p:anim>
                                    <p:anim calcmode="lin" valueType="num">
                                      <p:cBhvr>
                                        <p:cTn id="86" dur="250" accel="50000" fill="hold">
                                          <p:stCondLst>
                                            <p:cond delay="250"/>
                                          </p:stCondLst>
                                        </p:cTn>
                                        <p:tgtEl>
                                          <p:spTgt spid="3">
                                            <p:txEl>
                                              <p:pRg st="12" end="12"/>
                                            </p:txEl>
                                          </p:spTgt>
                                        </p:tgtEl>
                                        <p:attrNameLst>
                                          <p:attrName>ppt_w</p:attrName>
                                        </p:attrNameLst>
                                      </p:cBhvr>
                                      <p:tavLst>
                                        <p:tav tm="0">
                                          <p:val>
                                            <p:strVal val="#ppt_w*.05"/>
                                          </p:val>
                                        </p:tav>
                                        <p:tav tm="100000">
                                          <p:val>
                                            <p:strVal val="#ppt_w"/>
                                          </p:val>
                                        </p:tav>
                                      </p:tavLst>
                                    </p:anim>
                                    <p:anim calcmode="lin" valueType="num">
                                      <p:cBhvr>
                                        <p:cTn id="87" dur="5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88" dur="250" decel="50000" fill="hold">
                                          <p:stCondLst>
                                            <p:cond delay="0"/>
                                          </p:stCondLst>
                                        </p:cTn>
                                        <p:tgtEl>
                                          <p:spTgt spid="3">
                                            <p:txEl>
                                              <p:pRg st="12" end="12"/>
                                            </p:txEl>
                                          </p:spTgt>
                                        </p:tgtEl>
                                        <p:attrNameLst>
                                          <p:attrName>ppt_x</p:attrName>
                                        </p:attrNameLst>
                                      </p:cBhvr>
                                      <p:tavLst>
                                        <p:tav tm="0">
                                          <p:val>
                                            <p:strVal val="#ppt_x+.4"/>
                                          </p:val>
                                        </p:tav>
                                        <p:tav tm="100000">
                                          <p:val>
                                            <p:strVal val="#ppt_x"/>
                                          </p:val>
                                        </p:tav>
                                      </p:tavLst>
                                    </p:anim>
                                    <p:anim calcmode="lin" valueType="num">
                                      <p:cBhvr>
                                        <p:cTn id="89" dur="250" decel="50000" fill="hold">
                                          <p:stCondLst>
                                            <p:cond delay="0"/>
                                          </p:stCondLst>
                                        </p:cTn>
                                        <p:tgtEl>
                                          <p:spTgt spid="3">
                                            <p:txEl>
                                              <p:pRg st="12" end="12"/>
                                            </p:txEl>
                                          </p:spTgt>
                                        </p:tgtEl>
                                        <p:attrNameLst>
                                          <p:attrName>ppt_y</p:attrName>
                                        </p:attrNameLst>
                                      </p:cBhvr>
                                      <p:tavLst>
                                        <p:tav tm="0">
                                          <p:val>
                                            <p:strVal val="#ppt_y-.2"/>
                                          </p:val>
                                        </p:tav>
                                        <p:tav tm="100000">
                                          <p:val>
                                            <p:strVal val="#ppt_y+.1"/>
                                          </p:val>
                                        </p:tav>
                                      </p:tavLst>
                                    </p:anim>
                                    <p:anim calcmode="lin" valueType="num">
                                      <p:cBhvr>
                                        <p:cTn id="90" dur="250" accel="50000" fill="hold">
                                          <p:stCondLst>
                                            <p:cond delay="250"/>
                                          </p:stCondLst>
                                        </p:cTn>
                                        <p:tgtEl>
                                          <p:spTgt spid="3">
                                            <p:txEl>
                                              <p:pRg st="12" end="12"/>
                                            </p:txEl>
                                          </p:spTgt>
                                        </p:tgtEl>
                                        <p:attrNameLst>
                                          <p:attrName>ppt_y</p:attrName>
                                        </p:attrNameLst>
                                      </p:cBhvr>
                                      <p:tavLst>
                                        <p:tav tm="0">
                                          <p:val>
                                            <p:strVal val="#ppt_y+.1"/>
                                          </p:val>
                                        </p:tav>
                                        <p:tav tm="100000">
                                          <p:val>
                                            <p:strVal val="#ppt_y"/>
                                          </p:val>
                                        </p:tav>
                                      </p:tavLst>
                                    </p:anim>
                                    <p:animEffect transition="in" filter="fade">
                                      <p:cBhvr>
                                        <p:cTn id="91" dur="500" decel="50000">
                                          <p:stCondLst>
                                            <p:cond delay="0"/>
                                          </p:stCondLst>
                                        </p:cTn>
                                        <p:tgtEl>
                                          <p:spTgt spid="3">
                                            <p:txEl>
                                              <p:pRg st="12" end="1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3">
                                            <p:txEl>
                                              <p:pRg st="14" end="14"/>
                                            </p:txEl>
                                          </p:spTgt>
                                        </p:tgtEl>
                                        <p:attrNameLst>
                                          <p:attrName>style.visibility</p:attrName>
                                        </p:attrNameLst>
                                      </p:cBhvr>
                                      <p:to>
                                        <p:strVal val="visible"/>
                                      </p:to>
                                    </p:set>
                                    <p:anim calcmode="lin" valueType="num">
                                      <p:cBhvr>
                                        <p:cTn id="96" dur="250" decel="50000" fill="hold">
                                          <p:stCondLst>
                                            <p:cond delay="0"/>
                                          </p:stCondLst>
                                        </p:cTn>
                                        <p:tgtEl>
                                          <p:spTgt spid="3">
                                            <p:txEl>
                                              <p:pRg st="14" end="14"/>
                                            </p:txEl>
                                          </p:spTgt>
                                        </p:tgtEl>
                                        <p:attrNameLst>
                                          <p:attrName>style.rotation</p:attrName>
                                        </p:attrNameLst>
                                      </p:cBhvr>
                                      <p:tavLst>
                                        <p:tav tm="0">
                                          <p:val>
                                            <p:fltVal val="-90"/>
                                          </p:val>
                                        </p:tav>
                                        <p:tav tm="100000">
                                          <p:val>
                                            <p:fltVal val="0"/>
                                          </p:val>
                                        </p:tav>
                                      </p:tavLst>
                                    </p:anim>
                                    <p:anim calcmode="lin" valueType="num">
                                      <p:cBhvr>
                                        <p:cTn id="97" dur="250" decel="50000" fill="hold">
                                          <p:stCondLst>
                                            <p:cond delay="0"/>
                                          </p:stCondLst>
                                        </p:cTn>
                                        <p:tgtEl>
                                          <p:spTgt spid="3">
                                            <p:txEl>
                                              <p:pRg st="14" end="14"/>
                                            </p:txEl>
                                          </p:spTgt>
                                        </p:tgtEl>
                                        <p:attrNameLst>
                                          <p:attrName>ppt_w</p:attrName>
                                        </p:attrNameLst>
                                      </p:cBhvr>
                                      <p:tavLst>
                                        <p:tav tm="0">
                                          <p:val>
                                            <p:strVal val="#ppt_w"/>
                                          </p:val>
                                        </p:tav>
                                        <p:tav tm="100000">
                                          <p:val>
                                            <p:strVal val="#ppt_w*.05"/>
                                          </p:val>
                                        </p:tav>
                                      </p:tavLst>
                                    </p:anim>
                                    <p:anim calcmode="lin" valueType="num">
                                      <p:cBhvr>
                                        <p:cTn id="98" dur="250" accel="50000" fill="hold">
                                          <p:stCondLst>
                                            <p:cond delay="250"/>
                                          </p:stCondLst>
                                        </p:cTn>
                                        <p:tgtEl>
                                          <p:spTgt spid="3">
                                            <p:txEl>
                                              <p:pRg st="14" end="14"/>
                                            </p:txEl>
                                          </p:spTgt>
                                        </p:tgtEl>
                                        <p:attrNameLst>
                                          <p:attrName>ppt_w</p:attrName>
                                        </p:attrNameLst>
                                      </p:cBhvr>
                                      <p:tavLst>
                                        <p:tav tm="0">
                                          <p:val>
                                            <p:strVal val="#ppt_w*.05"/>
                                          </p:val>
                                        </p:tav>
                                        <p:tav tm="100000">
                                          <p:val>
                                            <p:strVal val="#ppt_w"/>
                                          </p:val>
                                        </p:tav>
                                      </p:tavLst>
                                    </p:anim>
                                    <p:anim calcmode="lin" valueType="num">
                                      <p:cBhvr>
                                        <p:cTn id="99" dur="5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00" dur="250" decel="50000" fill="hold">
                                          <p:stCondLst>
                                            <p:cond delay="0"/>
                                          </p:stCondLst>
                                        </p:cTn>
                                        <p:tgtEl>
                                          <p:spTgt spid="3">
                                            <p:txEl>
                                              <p:pRg st="14" end="14"/>
                                            </p:txEl>
                                          </p:spTgt>
                                        </p:tgtEl>
                                        <p:attrNameLst>
                                          <p:attrName>ppt_x</p:attrName>
                                        </p:attrNameLst>
                                      </p:cBhvr>
                                      <p:tavLst>
                                        <p:tav tm="0">
                                          <p:val>
                                            <p:strVal val="#ppt_x+.4"/>
                                          </p:val>
                                        </p:tav>
                                        <p:tav tm="100000">
                                          <p:val>
                                            <p:strVal val="#ppt_x"/>
                                          </p:val>
                                        </p:tav>
                                      </p:tavLst>
                                    </p:anim>
                                    <p:anim calcmode="lin" valueType="num">
                                      <p:cBhvr>
                                        <p:cTn id="101" dur="250" decel="50000" fill="hold">
                                          <p:stCondLst>
                                            <p:cond delay="0"/>
                                          </p:stCondLst>
                                        </p:cTn>
                                        <p:tgtEl>
                                          <p:spTgt spid="3">
                                            <p:txEl>
                                              <p:pRg st="14" end="14"/>
                                            </p:txEl>
                                          </p:spTgt>
                                        </p:tgtEl>
                                        <p:attrNameLst>
                                          <p:attrName>ppt_y</p:attrName>
                                        </p:attrNameLst>
                                      </p:cBhvr>
                                      <p:tavLst>
                                        <p:tav tm="0">
                                          <p:val>
                                            <p:strVal val="#ppt_y-.2"/>
                                          </p:val>
                                        </p:tav>
                                        <p:tav tm="100000">
                                          <p:val>
                                            <p:strVal val="#ppt_y+.1"/>
                                          </p:val>
                                        </p:tav>
                                      </p:tavLst>
                                    </p:anim>
                                    <p:anim calcmode="lin" valueType="num">
                                      <p:cBhvr>
                                        <p:cTn id="102" dur="250" accel="50000" fill="hold">
                                          <p:stCondLst>
                                            <p:cond delay="250"/>
                                          </p:stCondLst>
                                        </p:cTn>
                                        <p:tgtEl>
                                          <p:spTgt spid="3">
                                            <p:txEl>
                                              <p:pRg st="14" end="14"/>
                                            </p:txEl>
                                          </p:spTgt>
                                        </p:tgtEl>
                                        <p:attrNameLst>
                                          <p:attrName>ppt_y</p:attrName>
                                        </p:attrNameLst>
                                      </p:cBhvr>
                                      <p:tavLst>
                                        <p:tav tm="0">
                                          <p:val>
                                            <p:strVal val="#ppt_y+.1"/>
                                          </p:val>
                                        </p:tav>
                                        <p:tav tm="100000">
                                          <p:val>
                                            <p:strVal val="#ppt_y"/>
                                          </p:val>
                                        </p:tav>
                                      </p:tavLst>
                                    </p:anim>
                                    <p:animEffect transition="in" filter="fade">
                                      <p:cBhvr>
                                        <p:cTn id="103" dur="500" decel="50000">
                                          <p:stCondLst>
                                            <p:cond delay="0"/>
                                          </p:stCondLst>
                                        </p:cTn>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60" y="167958"/>
            <a:ext cx="8571040" cy="1041082"/>
          </a:xfrm>
        </p:spPr>
        <p:txBody>
          <a:bodyPr>
            <a:noAutofit/>
          </a:bodyPr>
          <a:lstStyle/>
          <a:p>
            <a:r>
              <a:rPr lang="en-US" sz="3600" b="1" dirty="0">
                <a:solidFill>
                  <a:schemeClr val="tx1">
                    <a:lumMod val="65000"/>
                    <a:lumOff val="35000"/>
                  </a:schemeClr>
                </a:solidFill>
                <a:latin typeface="Calibri"/>
                <a:cs typeface="Calibri"/>
              </a:rPr>
              <a:t>CITIZENSHIP </a:t>
            </a:r>
            <a:r>
              <a:rPr lang="en-US" sz="3600" b="1" dirty="0" smtClean="0">
                <a:solidFill>
                  <a:schemeClr val="tx1">
                    <a:lumMod val="65000"/>
                    <a:lumOff val="35000"/>
                  </a:schemeClr>
                </a:solidFill>
                <a:latin typeface="Calibri"/>
                <a:cs typeface="Calibri"/>
              </a:rPr>
              <a:t>EDUCATION</a:t>
            </a:r>
            <a:r>
              <a:rPr lang="sl-SI" sz="3600" b="1" dirty="0" smtClean="0">
                <a:solidFill>
                  <a:schemeClr val="tx1">
                    <a:lumMod val="65000"/>
                    <a:lumOff val="35000"/>
                  </a:schemeClr>
                </a:solidFill>
                <a:latin typeface="Calibri"/>
                <a:cs typeface="Calibri"/>
              </a:rPr>
              <a:t>: ‘NON-STANDARD’ </a:t>
            </a:r>
            <a:r>
              <a:rPr lang="sl-SI" sz="3600" b="1" dirty="0">
                <a:solidFill>
                  <a:schemeClr val="tx1">
                    <a:lumMod val="65000"/>
                    <a:lumOff val="35000"/>
                  </a:schemeClr>
                </a:solidFill>
                <a:latin typeface="Calibri"/>
                <a:cs typeface="Calibri"/>
              </a:rPr>
              <a:t/>
            </a:r>
            <a:br>
              <a:rPr lang="sl-SI" sz="3600" b="1" dirty="0">
                <a:solidFill>
                  <a:schemeClr val="tx1">
                    <a:lumMod val="65000"/>
                    <a:lumOff val="35000"/>
                  </a:schemeClr>
                </a:solidFill>
                <a:latin typeface="Calibri"/>
                <a:cs typeface="Calibri"/>
              </a:rPr>
            </a:br>
            <a:r>
              <a:rPr lang="sl-SI" sz="3600" b="1" dirty="0">
                <a:solidFill>
                  <a:schemeClr val="tx1">
                    <a:lumMod val="65000"/>
                    <a:lumOff val="35000"/>
                  </a:schemeClr>
                </a:solidFill>
                <a:latin typeface="Calibri"/>
                <a:cs typeface="Calibri"/>
              </a:rPr>
              <a:t>PROBLEMS AND CHALLENGES</a:t>
            </a:r>
            <a:endParaRPr lang="en-US" sz="3600" b="1" dirty="0">
              <a:solidFill>
                <a:schemeClr val="tx1">
                  <a:lumMod val="65000"/>
                  <a:lumOff val="35000"/>
                </a:schemeClr>
              </a:solidFill>
              <a:latin typeface="Calibri"/>
              <a:cs typeface="Calibri"/>
            </a:endParaRPr>
          </a:p>
        </p:txBody>
      </p:sp>
      <p:sp>
        <p:nvSpPr>
          <p:cNvPr id="3" name="Content Placeholder 2"/>
          <p:cNvSpPr>
            <a:spLocks noGrp="1"/>
          </p:cNvSpPr>
          <p:nvPr>
            <p:ph idx="1"/>
          </p:nvPr>
        </p:nvSpPr>
        <p:spPr>
          <a:xfrm>
            <a:off x="306260" y="1310640"/>
            <a:ext cx="8444040" cy="5267960"/>
          </a:xfrm>
        </p:spPr>
        <p:txBody>
          <a:bodyPr>
            <a:normAutofit/>
          </a:bodyPr>
          <a:lstStyle/>
          <a:p>
            <a:pPr marL="0" indent="0" algn="just">
              <a:spcBef>
                <a:spcPts val="0"/>
              </a:spcBef>
              <a:buNone/>
            </a:pPr>
            <a:r>
              <a:rPr lang="en-US" sz="2600" dirty="0" smtClean="0">
                <a:solidFill>
                  <a:schemeClr val="tx1">
                    <a:lumMod val="65000"/>
                    <a:lumOff val="35000"/>
                  </a:schemeClr>
                </a:solidFill>
                <a:latin typeface="Calibri"/>
                <a:cs typeface="Calibri"/>
              </a:rPr>
              <a:t>Furthermore, citizenship education </a:t>
            </a:r>
            <a:r>
              <a:rPr lang="en-US" sz="2600" dirty="0" smtClean="0">
                <a:solidFill>
                  <a:schemeClr val="tx1">
                    <a:lumMod val="65000"/>
                    <a:lumOff val="35000"/>
                  </a:schemeClr>
                </a:solidFill>
                <a:latin typeface="Calibri"/>
                <a:cs typeface="Calibri"/>
              </a:rPr>
              <a:t>also faces also important </a:t>
            </a:r>
            <a:r>
              <a:rPr lang="en-US" sz="2600" dirty="0" smtClean="0">
                <a:solidFill>
                  <a:schemeClr val="tx1">
                    <a:lumMod val="65000"/>
                    <a:lumOff val="35000"/>
                  </a:schemeClr>
                </a:solidFill>
                <a:latin typeface="Calibri"/>
                <a:cs typeface="Calibri"/>
              </a:rPr>
              <a:t>conceptual and policy challenges associated with </a:t>
            </a:r>
            <a:r>
              <a:rPr lang="en-US" sz="2600" dirty="0" smtClean="0">
                <a:solidFill>
                  <a:schemeClr val="tx1">
                    <a:lumMod val="65000"/>
                    <a:lumOff val="35000"/>
                  </a:schemeClr>
                </a:solidFill>
                <a:latin typeface="Calibri"/>
                <a:cs typeface="Calibri"/>
              </a:rPr>
              <a:t>a set of ‘non-standard’ phenomena (together with various other problems), for example </a:t>
            </a:r>
            <a:endParaRPr lang="en-US" sz="2600" dirty="0" smtClean="0">
              <a:solidFill>
                <a:schemeClr val="tx1">
                  <a:lumMod val="65000"/>
                  <a:lumOff val="35000"/>
                </a:schemeClr>
              </a:solidFill>
              <a:latin typeface="Calibri"/>
              <a:cs typeface="Calibri"/>
            </a:endParaRPr>
          </a:p>
          <a:p>
            <a:pPr marL="0" indent="0" algn="just">
              <a:spcBef>
                <a:spcPts val="0"/>
              </a:spcBef>
              <a:buNone/>
            </a:pPr>
            <a:endParaRPr lang="en-US" sz="400" dirty="0" smtClean="0">
              <a:solidFill>
                <a:schemeClr val="tx1">
                  <a:lumMod val="65000"/>
                  <a:lumOff val="35000"/>
                </a:schemeClr>
              </a:solidFill>
              <a:latin typeface="Calibri"/>
              <a:cs typeface="Calibri"/>
            </a:endParaRPr>
          </a:p>
          <a:p>
            <a:pPr marL="533400" algn="just">
              <a:spcBef>
                <a:spcPts val="0"/>
              </a:spcBef>
              <a:buFont typeface="Wingdings" charset="2"/>
              <a:buChar char="§"/>
            </a:pPr>
            <a:r>
              <a:rPr lang="en-US" dirty="0" smtClean="0">
                <a:solidFill>
                  <a:schemeClr val="tx1">
                    <a:lumMod val="65000"/>
                    <a:lumOff val="35000"/>
                  </a:schemeClr>
                </a:solidFill>
                <a:latin typeface="Calibri"/>
                <a:cs typeface="Calibri"/>
              </a:rPr>
              <a:t>What </a:t>
            </a:r>
            <a:r>
              <a:rPr lang="en-US" dirty="0" smtClean="0">
                <a:solidFill>
                  <a:schemeClr val="tx1">
                    <a:lumMod val="65000"/>
                    <a:lumOff val="35000"/>
                  </a:schemeClr>
                </a:solidFill>
                <a:latin typeface="Calibri"/>
                <a:cs typeface="Calibri"/>
              </a:rPr>
              <a:t>is ‘moral panic’</a:t>
            </a:r>
            <a:r>
              <a:rPr lang="en-US" dirty="0" smtClean="0">
                <a:solidFill>
                  <a:schemeClr val="tx1">
                    <a:lumMod val="65000"/>
                    <a:lumOff val="35000"/>
                  </a:schemeClr>
                </a:solidFill>
                <a:latin typeface="Calibri"/>
                <a:cs typeface="Calibri"/>
              </a:rPr>
              <a:t>?</a:t>
            </a:r>
            <a:endParaRPr lang="en-US" sz="800" dirty="0">
              <a:solidFill>
                <a:schemeClr val="tx1">
                  <a:lumMod val="65000"/>
                  <a:lumOff val="35000"/>
                </a:schemeClr>
              </a:solidFill>
              <a:latin typeface="Calibri"/>
              <a:cs typeface="Calibri"/>
            </a:endParaRPr>
          </a:p>
          <a:p>
            <a:pPr marL="533400" algn="just">
              <a:spcBef>
                <a:spcPts val="0"/>
              </a:spcBef>
              <a:buFont typeface="Wingdings" charset="2"/>
              <a:buChar char="§"/>
            </a:pPr>
            <a:r>
              <a:rPr lang="en-US" dirty="0" smtClean="0">
                <a:solidFill>
                  <a:schemeClr val="tx1">
                    <a:lumMod val="65000"/>
                    <a:lumOff val="35000"/>
                  </a:schemeClr>
                </a:solidFill>
                <a:latin typeface="Calibri"/>
                <a:cs typeface="Calibri"/>
              </a:rPr>
              <a:t>Is ‘zero tolerance’ a solution to every problem </a:t>
            </a:r>
            <a:r>
              <a:rPr lang="en-US" dirty="0" smtClean="0">
                <a:solidFill>
                  <a:schemeClr val="tx1">
                    <a:lumMod val="65000"/>
                    <a:lumOff val="35000"/>
                  </a:schemeClr>
                </a:solidFill>
                <a:latin typeface="Calibri"/>
                <a:cs typeface="Calibri"/>
              </a:rPr>
              <a:t>being encountered?</a:t>
            </a:r>
            <a:endParaRPr lang="en-US" sz="800" dirty="0">
              <a:solidFill>
                <a:schemeClr val="tx1">
                  <a:lumMod val="65000"/>
                  <a:lumOff val="35000"/>
                </a:schemeClr>
              </a:solidFill>
              <a:latin typeface="Calibri"/>
              <a:cs typeface="Calibri"/>
            </a:endParaRPr>
          </a:p>
          <a:p>
            <a:pPr marL="533400" algn="just">
              <a:spcBef>
                <a:spcPts val="0"/>
              </a:spcBef>
              <a:buFont typeface="Wingdings" charset="2"/>
              <a:buChar char="§"/>
            </a:pPr>
            <a:r>
              <a:rPr lang="en-US" dirty="0" smtClean="0">
                <a:solidFill>
                  <a:schemeClr val="tx1">
                    <a:lumMod val="65000"/>
                    <a:lumOff val="35000"/>
                  </a:schemeClr>
                </a:solidFill>
                <a:latin typeface="Calibri"/>
                <a:cs typeface="Calibri"/>
              </a:rPr>
              <a:t>How to make sense of the widening ‘opportunity gap’ (despite the existence of equality of opportunity)</a:t>
            </a:r>
            <a:r>
              <a:rPr lang="en-US" dirty="0" smtClean="0">
                <a:solidFill>
                  <a:schemeClr val="tx1">
                    <a:lumMod val="65000"/>
                    <a:lumOff val="35000"/>
                  </a:schemeClr>
                </a:solidFill>
                <a:latin typeface="Calibri"/>
                <a:cs typeface="Calibri"/>
              </a:rPr>
              <a:t>?</a:t>
            </a:r>
            <a:endParaRPr lang="en-US" sz="800" dirty="0">
              <a:solidFill>
                <a:schemeClr val="tx1">
                  <a:lumMod val="65000"/>
                  <a:lumOff val="35000"/>
                </a:schemeClr>
              </a:solidFill>
              <a:latin typeface="Calibri"/>
              <a:cs typeface="Calibri"/>
            </a:endParaRPr>
          </a:p>
          <a:p>
            <a:pPr marL="533400" algn="just">
              <a:spcBef>
                <a:spcPts val="0"/>
              </a:spcBef>
              <a:buFont typeface="Wingdings" charset="2"/>
              <a:buChar char="§"/>
            </a:pPr>
            <a:r>
              <a:rPr lang="en-US" dirty="0" smtClean="0">
                <a:solidFill>
                  <a:schemeClr val="tx1">
                    <a:lumMod val="65000"/>
                    <a:lumOff val="35000"/>
                  </a:schemeClr>
                </a:solidFill>
                <a:latin typeface="Calibri"/>
                <a:cs typeface="Calibri"/>
              </a:rPr>
              <a:t>How to </a:t>
            </a:r>
            <a:r>
              <a:rPr lang="en-US" dirty="0" smtClean="0">
                <a:solidFill>
                  <a:schemeClr val="tx1">
                    <a:lumMod val="65000"/>
                    <a:lumOff val="35000"/>
                  </a:schemeClr>
                </a:solidFill>
                <a:latin typeface="Calibri"/>
                <a:cs typeface="Calibri"/>
              </a:rPr>
              <a:t>tackle </a:t>
            </a:r>
            <a:r>
              <a:rPr lang="en-US" dirty="0" smtClean="0">
                <a:solidFill>
                  <a:schemeClr val="tx1">
                    <a:lumMod val="65000"/>
                    <a:lumOff val="35000"/>
                  </a:schemeClr>
                </a:solidFill>
                <a:latin typeface="Calibri"/>
                <a:cs typeface="Calibri"/>
              </a:rPr>
              <a:t>the phenomenon of the ‘shrinking civic space’</a:t>
            </a:r>
            <a:r>
              <a:rPr lang="en-US" dirty="0" smtClean="0">
                <a:solidFill>
                  <a:schemeClr val="tx1">
                    <a:lumMod val="65000"/>
                    <a:lumOff val="35000"/>
                  </a:schemeClr>
                </a:solidFill>
                <a:latin typeface="Calibri"/>
                <a:cs typeface="Calibri"/>
              </a:rPr>
              <a:t>?</a:t>
            </a:r>
          </a:p>
          <a:p>
            <a:pPr marL="533400" algn="just">
              <a:spcBef>
                <a:spcPts val="0"/>
              </a:spcBef>
              <a:buFont typeface="Wingdings" charset="2"/>
              <a:buChar char="§"/>
            </a:pPr>
            <a:r>
              <a:rPr lang="en-US" dirty="0" smtClean="0">
                <a:solidFill>
                  <a:schemeClr val="tx1">
                    <a:lumMod val="65000"/>
                    <a:lumOff val="35000"/>
                  </a:schemeClr>
                </a:solidFill>
                <a:latin typeface="Calibri"/>
                <a:cs typeface="Calibri"/>
              </a:rPr>
              <a:t>Is ‘political </a:t>
            </a:r>
            <a:r>
              <a:rPr lang="en-US" dirty="0">
                <a:solidFill>
                  <a:schemeClr val="tx1">
                    <a:lumMod val="65000"/>
                    <a:lumOff val="35000"/>
                  </a:schemeClr>
                </a:solidFill>
                <a:latin typeface="Calibri"/>
                <a:cs typeface="Calibri"/>
              </a:rPr>
              <a:t>correctness</a:t>
            </a:r>
            <a:r>
              <a:rPr lang="en-US" dirty="0" smtClean="0">
                <a:solidFill>
                  <a:schemeClr val="tx1">
                    <a:lumMod val="65000"/>
                    <a:lumOff val="35000"/>
                  </a:schemeClr>
                </a:solidFill>
                <a:latin typeface="Calibri"/>
                <a:cs typeface="Calibri"/>
              </a:rPr>
              <a:t>’ part of the solution or yet another problem?</a:t>
            </a:r>
          </a:p>
          <a:p>
            <a:pPr marL="533400" algn="just">
              <a:spcBef>
                <a:spcPts val="0"/>
              </a:spcBef>
              <a:buFont typeface="Wingdings" charset="2"/>
              <a:buChar char="§"/>
            </a:pPr>
            <a:r>
              <a:rPr lang="en-US" dirty="0">
                <a:solidFill>
                  <a:schemeClr val="tx1">
                    <a:lumMod val="65000"/>
                    <a:lumOff val="35000"/>
                  </a:schemeClr>
                </a:solidFill>
                <a:latin typeface="Calibri"/>
                <a:cs typeface="Calibri"/>
              </a:rPr>
              <a:t>How populism is to be </a:t>
            </a:r>
            <a:r>
              <a:rPr lang="en-US" dirty="0" smtClean="0">
                <a:solidFill>
                  <a:schemeClr val="tx1">
                    <a:lumMod val="65000"/>
                    <a:lumOff val="35000"/>
                  </a:schemeClr>
                </a:solidFill>
                <a:latin typeface="Calibri"/>
                <a:cs typeface="Calibri"/>
              </a:rPr>
              <a:t>tackled (and why it’s ‘problematic’)?</a:t>
            </a:r>
            <a:endParaRPr lang="en-US" dirty="0">
              <a:solidFill>
                <a:schemeClr val="tx1">
                  <a:lumMod val="65000"/>
                  <a:lumOff val="35000"/>
                </a:schemeClr>
              </a:solidFill>
              <a:latin typeface="Calibri"/>
              <a:cs typeface="Calibri"/>
            </a:endParaRPr>
          </a:p>
          <a:p>
            <a:pPr marL="0" indent="0" algn="just">
              <a:spcBef>
                <a:spcPts val="0"/>
              </a:spcBef>
              <a:buNone/>
            </a:pPr>
            <a:endParaRPr lang="en-US" sz="2200" dirty="0" smtClean="0">
              <a:solidFill>
                <a:schemeClr val="tx1">
                  <a:lumMod val="65000"/>
                  <a:lumOff val="35000"/>
                </a:schemeClr>
              </a:solidFill>
              <a:latin typeface="Calibri"/>
              <a:cs typeface="Calibri"/>
            </a:endParaRPr>
          </a:p>
          <a:p>
            <a:pPr marL="0" indent="0" algn="just">
              <a:spcBef>
                <a:spcPts val="0"/>
              </a:spcBef>
              <a:buNone/>
            </a:pPr>
            <a:endParaRPr lang="en-US" sz="2200" dirty="0" smtClean="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34778555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45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45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anim calcmode="lin" valueType="num">
                                      <p:cBhvr>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45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anim calcmode="lin" valueType="num">
                                      <p:cBhvr>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45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500"/>
                                        <p:tgtEl>
                                          <p:spTgt spid="3">
                                            <p:txEl>
                                              <p:pRg st="6" end="6"/>
                                            </p:txEl>
                                          </p:spTgt>
                                        </p:tgtEl>
                                      </p:cBhvr>
                                    </p:animEffect>
                                    <p:anim calcmode="lin" valueType="num">
                                      <p:cBhvr>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45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500"/>
                                        <p:tgtEl>
                                          <p:spTgt spid="3">
                                            <p:txEl>
                                              <p:pRg st="7" end="7"/>
                                            </p:txEl>
                                          </p:spTgt>
                                        </p:tgtEl>
                                      </p:cBhvr>
                                    </p:animEffect>
                                    <p:anim calcmode="lin" valueType="num">
                                      <p:cBhvr>
                                        <p:cTn id="6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45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60" y="244158"/>
            <a:ext cx="8548180" cy="1041082"/>
          </a:xfrm>
        </p:spPr>
        <p:txBody>
          <a:bodyPr>
            <a:normAutofit fontScale="90000"/>
          </a:bodyPr>
          <a:lstStyle/>
          <a:p>
            <a:r>
              <a:rPr lang="sl-SI" b="1" dirty="0">
                <a:solidFill>
                  <a:schemeClr val="tx1">
                    <a:lumMod val="65000"/>
                    <a:lumOff val="35000"/>
                  </a:schemeClr>
                </a:solidFill>
                <a:latin typeface="Calibri"/>
                <a:cs typeface="Calibri"/>
              </a:rPr>
              <a:t>CITIZENSHIP IN THE 21</a:t>
            </a:r>
            <a:r>
              <a:rPr lang="sl-SI" b="1" baseline="40000" dirty="0">
                <a:solidFill>
                  <a:schemeClr val="tx1">
                    <a:lumMod val="65000"/>
                    <a:lumOff val="35000"/>
                  </a:schemeClr>
                </a:solidFill>
                <a:latin typeface="Calibri"/>
                <a:cs typeface="Calibri"/>
              </a:rPr>
              <a:t>st</a:t>
            </a:r>
            <a:r>
              <a:rPr lang="sl-SI" b="1" dirty="0">
                <a:solidFill>
                  <a:schemeClr val="tx1">
                    <a:lumMod val="65000"/>
                    <a:lumOff val="35000"/>
                  </a:schemeClr>
                </a:solidFill>
                <a:latin typeface="Calibri"/>
                <a:cs typeface="Calibri"/>
              </a:rPr>
              <a:t> CENTURY</a:t>
            </a:r>
            <a:endParaRPr lang="en-US" dirty="0"/>
          </a:p>
        </p:txBody>
      </p:sp>
      <p:sp>
        <p:nvSpPr>
          <p:cNvPr id="3" name="Content Placeholder 2"/>
          <p:cNvSpPr>
            <a:spLocks noGrp="1"/>
          </p:cNvSpPr>
          <p:nvPr>
            <p:ph idx="1"/>
          </p:nvPr>
        </p:nvSpPr>
        <p:spPr>
          <a:xfrm>
            <a:off x="293560" y="1294680"/>
            <a:ext cx="8548180" cy="5007102"/>
          </a:xfrm>
        </p:spPr>
        <p:txBody>
          <a:bodyPr>
            <a:normAutofit/>
          </a:bodyPr>
          <a:lstStyle/>
          <a:p>
            <a:pPr marL="0" indent="0" algn="just">
              <a:buNone/>
            </a:pPr>
            <a:r>
              <a:rPr lang="en-US" dirty="0" smtClean="0">
                <a:latin typeface="Calibri"/>
                <a:cs typeface="Calibri"/>
              </a:rPr>
              <a:t>The development of ICT, changes in the media as well as the social networks (together with major political shifts) have brought to the forefront problems and challenges previously non-existent or at the fringes of politics and research, e.g.</a:t>
            </a:r>
          </a:p>
        </p:txBody>
      </p:sp>
      <p:pic>
        <p:nvPicPr>
          <p:cNvPr id="4" name="Picture 3" descr="moral-panic-immigration-and-two-step-flow-1-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279" y="4393188"/>
            <a:ext cx="2508304" cy="1883194"/>
          </a:xfrm>
          <a:prstGeom prst="rect">
            <a:avLst/>
          </a:prstGeom>
          <a:ln w="19050">
            <a:solidFill>
              <a:schemeClr val="tx1">
                <a:lumMod val="50000"/>
                <a:lumOff val="50000"/>
              </a:schemeClr>
            </a:solidFill>
          </a:ln>
        </p:spPr>
      </p:pic>
      <p:pic>
        <p:nvPicPr>
          <p:cNvPr id="5" name="Picture 4" descr="1174907044-donna-walker-quote-we-have-zero-tolerance-here-for-fighting-and-dru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410" y="4383795"/>
            <a:ext cx="1974690" cy="1974690"/>
          </a:xfrm>
          <a:prstGeom prst="rect">
            <a:avLst/>
          </a:prstGeom>
        </p:spPr>
      </p:pic>
      <p:pic>
        <p:nvPicPr>
          <p:cNvPr id="6" name="Picture 5" descr="no_political_correctness-svg-by-wikipedista-deemusil-own-work-public-domain-via-wikimedia-commons-e15614070742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583" y="2502611"/>
            <a:ext cx="2823081" cy="1577141"/>
          </a:xfrm>
          <a:prstGeom prst="rect">
            <a:avLst/>
          </a:prstGeom>
          <a:ln w="19050">
            <a:solidFill>
              <a:schemeClr val="tx1">
                <a:lumMod val="50000"/>
                <a:lumOff val="50000"/>
              </a:schemeClr>
            </a:solidFill>
          </a:ln>
        </p:spPr>
      </p:pic>
      <p:pic>
        <p:nvPicPr>
          <p:cNvPr id="7" name="Picture 6" descr="images-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15" y="2844604"/>
            <a:ext cx="2645653" cy="1431255"/>
          </a:xfrm>
          <a:prstGeom prst="rect">
            <a:avLst/>
          </a:prstGeom>
        </p:spPr>
      </p:pic>
      <p:pic>
        <p:nvPicPr>
          <p:cNvPr id="8" name="Picture 7"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2569" y="3430069"/>
            <a:ext cx="2770996" cy="2770996"/>
          </a:xfrm>
          <a:prstGeom prst="rect">
            <a:avLst/>
          </a:prstGeom>
        </p:spPr>
      </p:pic>
    </p:spTree>
    <p:extLst>
      <p:ext uri="{BB962C8B-B14F-4D97-AF65-F5344CB8AC3E}">
        <p14:creationId xmlns:p14="http://schemas.microsoft.com/office/powerpoint/2010/main" val="836044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200"/>
                                        <p:tgtEl>
                                          <p:spTgt spid="5"/>
                                        </p:tgtEl>
                                      </p:cBhvr>
                                    </p:animEffect>
                                    <p:anim calcmode="lin" valueType="num">
                                      <p:cBhvr>
                                        <p:cTn id="16" dur="1200" fill="hold"/>
                                        <p:tgtEl>
                                          <p:spTgt spid="5"/>
                                        </p:tgtEl>
                                        <p:attrNameLst>
                                          <p:attrName>style.rotation</p:attrName>
                                        </p:attrNameLst>
                                      </p:cBhvr>
                                      <p:tavLst>
                                        <p:tav tm="0">
                                          <p:val>
                                            <p:fltVal val="720"/>
                                          </p:val>
                                        </p:tav>
                                        <p:tav tm="100000">
                                          <p:val>
                                            <p:fltVal val="0"/>
                                          </p:val>
                                        </p:tav>
                                      </p:tavLst>
                                    </p:anim>
                                    <p:anim calcmode="lin" valueType="num">
                                      <p:cBhvr>
                                        <p:cTn id="17" dur="1200" fill="hold"/>
                                        <p:tgtEl>
                                          <p:spTgt spid="5"/>
                                        </p:tgtEl>
                                        <p:attrNameLst>
                                          <p:attrName>ppt_h</p:attrName>
                                        </p:attrNameLst>
                                      </p:cBhvr>
                                      <p:tavLst>
                                        <p:tav tm="0">
                                          <p:val>
                                            <p:fltVal val="0"/>
                                          </p:val>
                                        </p:tav>
                                        <p:tav tm="100000">
                                          <p:val>
                                            <p:strVal val="#ppt_h"/>
                                          </p:val>
                                        </p:tav>
                                      </p:tavLst>
                                    </p:anim>
                                    <p:anim calcmode="lin" valueType="num">
                                      <p:cBhvr>
                                        <p:cTn id="18" dur="12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900" decel="100000" fill="hold"/>
                                        <p:tgtEl>
                                          <p:spTgt spid="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style.rotation</p:attrName>
                                        </p:attrNameLst>
                                      </p:cBhvr>
                                      <p:tavLst>
                                        <p:tav tm="0">
                                          <p:val>
                                            <p:fltVal val="360"/>
                                          </p:val>
                                        </p:tav>
                                        <p:tav tm="100000">
                                          <p:val>
                                            <p:fltVal val="0"/>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60" y="244158"/>
            <a:ext cx="8548180" cy="1041082"/>
          </a:xfrm>
        </p:spPr>
        <p:txBody>
          <a:bodyPr>
            <a:noAutofit/>
          </a:bodyPr>
          <a:lstStyle/>
          <a:p>
            <a:r>
              <a:rPr lang="sl-SI" sz="3800" b="1" dirty="0">
                <a:solidFill>
                  <a:schemeClr val="tx1">
                    <a:lumMod val="65000"/>
                    <a:lumOff val="35000"/>
                  </a:schemeClr>
                </a:solidFill>
                <a:latin typeface="Calibri"/>
                <a:cs typeface="Calibri"/>
              </a:rPr>
              <a:t>CITIZENSHIP IN THE 21</a:t>
            </a:r>
            <a:r>
              <a:rPr lang="sl-SI" sz="3800" b="1" baseline="40000" dirty="0">
                <a:solidFill>
                  <a:schemeClr val="tx1">
                    <a:lumMod val="65000"/>
                    <a:lumOff val="35000"/>
                  </a:schemeClr>
                </a:solidFill>
                <a:latin typeface="Calibri"/>
                <a:cs typeface="Calibri"/>
              </a:rPr>
              <a:t>st</a:t>
            </a:r>
            <a:r>
              <a:rPr lang="sl-SI" sz="3800" b="1" dirty="0">
                <a:solidFill>
                  <a:schemeClr val="tx1">
                    <a:lumMod val="65000"/>
                    <a:lumOff val="35000"/>
                  </a:schemeClr>
                </a:solidFill>
                <a:latin typeface="Calibri"/>
                <a:cs typeface="Calibri"/>
              </a:rPr>
              <a:t> </a:t>
            </a:r>
            <a:r>
              <a:rPr lang="sl-SI" sz="3800" b="1" dirty="0" smtClean="0">
                <a:solidFill>
                  <a:schemeClr val="tx1">
                    <a:lumMod val="65000"/>
                    <a:lumOff val="35000"/>
                  </a:schemeClr>
                </a:solidFill>
                <a:latin typeface="Calibri"/>
                <a:cs typeface="Calibri"/>
              </a:rPr>
              <a:t>CENTURY: </a:t>
            </a:r>
            <a:br>
              <a:rPr lang="sl-SI" sz="3800" b="1" dirty="0" smtClean="0">
                <a:solidFill>
                  <a:schemeClr val="tx1">
                    <a:lumMod val="65000"/>
                    <a:lumOff val="35000"/>
                  </a:schemeClr>
                </a:solidFill>
                <a:latin typeface="Calibri"/>
                <a:cs typeface="Calibri"/>
              </a:rPr>
            </a:br>
            <a:r>
              <a:rPr lang="sl-SI" sz="3800" b="1" dirty="0" smtClean="0">
                <a:solidFill>
                  <a:schemeClr val="tx1">
                    <a:lumMod val="65000"/>
                    <a:lumOff val="35000"/>
                  </a:schemeClr>
                </a:solidFill>
                <a:latin typeface="Calibri"/>
                <a:cs typeface="Calibri"/>
              </a:rPr>
              <a:t>‘BACK TO THE FUTURE’</a:t>
            </a:r>
            <a:endParaRPr lang="en-US" sz="3800" dirty="0"/>
          </a:p>
        </p:txBody>
      </p:sp>
      <p:sp>
        <p:nvSpPr>
          <p:cNvPr id="3" name="Content Placeholder 2"/>
          <p:cNvSpPr>
            <a:spLocks noGrp="1"/>
          </p:cNvSpPr>
          <p:nvPr>
            <p:ph idx="1"/>
          </p:nvPr>
        </p:nvSpPr>
        <p:spPr>
          <a:xfrm>
            <a:off x="204660" y="1294680"/>
            <a:ext cx="8548180" cy="5007102"/>
          </a:xfrm>
        </p:spPr>
        <p:txBody>
          <a:bodyPr/>
          <a:lstStyle/>
          <a:p>
            <a:pPr marL="0" indent="0" algn="just">
              <a:lnSpc>
                <a:spcPct val="90000"/>
              </a:lnSpc>
              <a:buNone/>
            </a:pPr>
            <a:r>
              <a:rPr lang="en-US" dirty="0" smtClean="0">
                <a:latin typeface="Calibri"/>
                <a:cs typeface="Calibri"/>
              </a:rPr>
              <a:t>At the </a:t>
            </a:r>
            <a:r>
              <a:rPr lang="en-US" dirty="0" err="1" smtClean="0">
                <a:latin typeface="Calibri"/>
                <a:cs typeface="Calibri"/>
              </a:rPr>
              <a:t>centre</a:t>
            </a:r>
            <a:r>
              <a:rPr lang="en-US" dirty="0" smtClean="0">
                <a:latin typeface="Calibri"/>
                <a:cs typeface="Calibri"/>
              </a:rPr>
              <a:t> of these (and other) phenomena is </a:t>
            </a:r>
            <a:r>
              <a:rPr lang="en-US" dirty="0" smtClean="0">
                <a:latin typeface="Calibri"/>
                <a:cs typeface="Calibri"/>
              </a:rPr>
              <a:t>one </a:t>
            </a:r>
            <a:r>
              <a:rPr lang="en-US" dirty="0" smtClean="0">
                <a:latin typeface="Calibri"/>
                <a:cs typeface="Calibri"/>
              </a:rPr>
              <a:t>of the foundational rights associated with the contemporary conception of citizenship as membership in a polity.</a:t>
            </a:r>
            <a:endParaRPr lang="sl-SI" dirty="0" smtClean="0">
              <a:latin typeface="Calibri"/>
              <a:cs typeface="Calibri"/>
            </a:endParaRPr>
          </a:p>
        </p:txBody>
      </p:sp>
      <p:pic>
        <p:nvPicPr>
          <p:cNvPr id="4" name="Picture 3"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7565" y="2027959"/>
            <a:ext cx="3452091" cy="1951182"/>
          </a:xfrm>
          <a:prstGeom prst="rect">
            <a:avLst/>
          </a:prstGeom>
        </p:spPr>
      </p:pic>
      <p:pic>
        <p:nvPicPr>
          <p:cNvPr id="5" name="Picture 4" descr="freedom_of_the_pr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169" y="4165600"/>
            <a:ext cx="3815471" cy="2150645"/>
          </a:xfrm>
          <a:prstGeom prst="rect">
            <a:avLst/>
          </a:prstGeom>
        </p:spPr>
      </p:pic>
      <p:pic>
        <p:nvPicPr>
          <p:cNvPr id="7" name="Picture 6" descr="unnam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547" y="2375447"/>
            <a:ext cx="3199306" cy="3199306"/>
          </a:xfrm>
          <a:prstGeom prst="rect">
            <a:avLst/>
          </a:prstGeom>
          <a:ln w="19050">
            <a:solidFill>
              <a:schemeClr val="tx1">
                <a:lumMod val="50000"/>
                <a:lumOff val="50000"/>
              </a:schemeClr>
            </a:solidFill>
          </a:ln>
        </p:spPr>
      </p:pic>
      <p:sp>
        <p:nvSpPr>
          <p:cNvPr id="8" name="Content Placeholder 2"/>
          <p:cNvSpPr txBox="1">
            <a:spLocks/>
          </p:cNvSpPr>
          <p:nvPr/>
        </p:nvSpPr>
        <p:spPr>
          <a:xfrm>
            <a:off x="306260" y="5585981"/>
            <a:ext cx="4631109" cy="81870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just">
              <a:lnSpc>
                <a:spcPct val="90000"/>
              </a:lnSpc>
              <a:buFont typeface="Arial" pitchFamily="34" charset="0"/>
              <a:buNone/>
            </a:pPr>
            <a:r>
              <a:rPr lang="en-US" b="1" dirty="0" smtClean="0">
                <a:latin typeface="Calibri"/>
                <a:cs typeface="Calibri"/>
              </a:rPr>
              <a:t>What is freedom of expression and why it matters?</a:t>
            </a:r>
            <a:endParaRPr lang="sl-SI" b="1" dirty="0" smtClean="0">
              <a:latin typeface="Calibri"/>
              <a:cs typeface="Calibri"/>
            </a:endParaRPr>
          </a:p>
        </p:txBody>
      </p:sp>
    </p:spTree>
    <p:extLst>
      <p:ext uri="{BB962C8B-B14F-4D97-AF65-F5344CB8AC3E}">
        <p14:creationId xmlns:p14="http://schemas.microsoft.com/office/powerpoint/2010/main" val="396040630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style.rotation</p:attrName>
                                        </p:attrNameLst>
                                      </p:cBhvr>
                                      <p:tavLst>
                                        <p:tav tm="0">
                                          <p:val>
                                            <p:fltVal val="360"/>
                                          </p:val>
                                        </p:tav>
                                        <p:tav tm="100000">
                                          <p:val>
                                            <p:fltVal val="0"/>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6879</TotalTime>
  <Words>2494</Words>
  <Application>Microsoft Macintosh PowerPoint</Application>
  <PresentationFormat>On-screen Show (4:3)</PresentationFormat>
  <Paragraphs>200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Capital</vt:lpstr>
      <vt:lpstr>Mitja SARDOČ, PhD</vt:lpstr>
      <vt:lpstr>CITIZENSHIP EDUCATION IN A PLURALLY DIVERSE POLITY</vt:lpstr>
      <vt:lpstr>‘TRAVELING CONCEPTS’</vt:lpstr>
      <vt:lpstr>‘THE MORAL COMPASS’</vt:lpstr>
      <vt:lpstr>CITIZENSHIP EDUCATION: ‘TRADITIONAL’ PROBLEMS AND CHALLENGES</vt:lpstr>
      <vt:lpstr>CITIZENSHIP EDUCATION: ‘CONTEMPORARY’  PROBLEMS AND CHALLENGES</vt:lpstr>
      <vt:lpstr>CITIZENSHIP EDUCATION: ‘NON-STANDARD’  PROBLEMS AND CHALLENGES</vt:lpstr>
      <vt:lpstr>CITIZENSHIP IN THE 21st CENTURY</vt:lpstr>
      <vt:lpstr>CITIZENSHIP IN THE 21st CENTURY:  ‘BACK TO THE FUTURE’</vt:lpstr>
      <vt:lpstr>FREEDOM OF EXPRESSION:  HISTORICAL ORIGINS</vt:lpstr>
      <vt:lpstr>FREEDOM OF EXPRESSION:  SOME PRELIMINARY CONSIDERATION</vt:lpstr>
      <vt:lpstr>FREEDOM OF EXPRESSION:  SOME PARADOXES</vt:lpstr>
      <vt:lpstr>FREEDOM OF EXPRESSION:  SOME PARADOXES</vt:lpstr>
      <vt:lpstr>FREEDOM OF EXPRESSION:  BASIC QUESTIONS</vt:lpstr>
      <vt:lpstr>FUNCTIONS ASSOCIATED WITH FREEDOM OF EXPRESSION</vt:lpstr>
      <vt:lpstr>THE DEMOCRATIC FUNCTION</vt:lpstr>
      <vt:lpstr>THE EGALITARIAN FUNCTION</vt:lpstr>
      <vt:lpstr>THE EPISTEMIC FUNCTION</vt:lpstr>
      <vt:lpstr>THE VIRTUE-BASED FUNCTION</vt:lpstr>
      <vt:lpstr>THE SELF-RESPECT FUNCTION</vt:lpstr>
      <vt:lpstr>FREEDOM OF EXPRESSION:  OVERALL EVALUATION</vt:lpstr>
      <vt:lpstr>LIMITS ON FREEDOM OF EXPRESSION</vt:lpstr>
      <vt:lpstr>OBJECTIONS TO  FREEDOM OF EXPRESSION</vt:lpstr>
      <vt:lpstr>FREEDOM OF EXPRESSION: IMPLICATIONS FOR EDUCATION</vt:lpstr>
      <vt:lpstr>MAJOR CHANGES IN THE STATUS AND ROLE OF CITIZENSHIP EDUCATION</vt:lpstr>
      <vt:lpstr>CIVIC COMPETENCE</vt:lpstr>
      <vt:lpstr>DIMENSIONS OF CIVIC COMPETENCE</vt:lpstr>
      <vt:lpstr>‘PARADOXES’ of DIGITAL CITIZENSHIP</vt:lpstr>
      <vt:lpstr>OECD’s SURVEY PISA:  the ‘GLOBAL COMPETENCE’ initiative</vt:lpstr>
      <vt:lpstr>CITIZENSHIP IN THE 21st CENTURY</vt:lpstr>
    </vt:vector>
  </TitlesOfParts>
  <Company>Educational Research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Mitja SARDOČ  Pedagoški inštitut</dc:title>
  <dc:creator>Mitja S Sardoc</dc:creator>
  <cp:lastModifiedBy>Mitja S Sardoc</cp:lastModifiedBy>
  <cp:revision>233</cp:revision>
  <dcterms:created xsi:type="dcterms:W3CDTF">2014-05-16T08:31:58Z</dcterms:created>
  <dcterms:modified xsi:type="dcterms:W3CDTF">2019-11-13T09:13:07Z</dcterms:modified>
</cp:coreProperties>
</file>