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2" d="100"/>
          <a:sy n="72" d="100"/>
        </p:scale>
        <p:origin x="6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bg-BG"/>
              <a:t>Редакт. стил загл. образец</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bg-BG"/>
              <a:t>Щракнете, за да редактирате стила на подзаглавието в образеца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85429C8-116C-425B-BBE8-0AB40D8EC90C}" type="datetimeFigureOut">
              <a:rPr lang="bg-BG" smtClean="0"/>
              <a:t>26.1.2022 г.</a:t>
            </a:fld>
            <a:endParaRPr lang="bg-BG"/>
          </a:p>
        </p:txBody>
      </p:sp>
      <p:sp>
        <p:nvSpPr>
          <p:cNvPr id="5" name="Footer Placeholder 4"/>
          <p:cNvSpPr>
            <a:spLocks noGrp="1"/>
          </p:cNvSpPr>
          <p:nvPr>
            <p:ph type="ftr" sz="quarter" idx="11"/>
          </p:nvPr>
        </p:nvSpPr>
        <p:spPr>
          <a:xfrm>
            <a:off x="1371600" y="4323845"/>
            <a:ext cx="6400800" cy="365125"/>
          </a:xfrm>
        </p:spPr>
        <p:txBody>
          <a:bodyPr/>
          <a:lstStyle/>
          <a:p>
            <a:endParaRPr lang="bg-BG"/>
          </a:p>
        </p:txBody>
      </p:sp>
      <p:sp>
        <p:nvSpPr>
          <p:cNvPr id="6" name="Slide Number Placeholder 5"/>
          <p:cNvSpPr>
            <a:spLocks noGrp="1"/>
          </p:cNvSpPr>
          <p:nvPr>
            <p:ph type="sldNum" sz="quarter" idx="12"/>
          </p:nvPr>
        </p:nvSpPr>
        <p:spPr>
          <a:xfrm>
            <a:off x="8077200" y="1430866"/>
            <a:ext cx="2743200" cy="365125"/>
          </a:xfrm>
        </p:spPr>
        <p:txBody>
          <a:bodyPr/>
          <a:lstStyle/>
          <a:p>
            <a:fld id="{FBE1D331-A3AB-44C4-BA8C-7AD45DAE7A19}" type="slidenum">
              <a:rPr lang="bg-BG" smtClean="0"/>
              <a:t>‹#›</a:t>
            </a:fld>
            <a:endParaRPr lang="bg-BG"/>
          </a:p>
        </p:txBody>
      </p:sp>
    </p:spTree>
    <p:extLst>
      <p:ext uri="{BB962C8B-B14F-4D97-AF65-F5344CB8AC3E}">
        <p14:creationId xmlns:p14="http://schemas.microsoft.com/office/powerpoint/2010/main" val="364858645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bg-BG"/>
              <a:t>Редакт. стил загл. образец</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a:t>Щракнете върху иконата, за да добавите картина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785429C8-116C-425B-BBE8-0AB40D8EC90C}" type="datetimeFigureOut">
              <a:rPr lang="bg-BG" smtClean="0"/>
              <a:t>26.1.2022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FBE1D331-A3AB-44C4-BA8C-7AD45DAE7A19}" type="slidenum">
              <a:rPr lang="bg-BG" smtClean="0"/>
              <a:t>‹#›</a:t>
            </a:fld>
            <a:endParaRPr lang="bg-BG"/>
          </a:p>
        </p:txBody>
      </p:sp>
    </p:spTree>
    <p:extLst>
      <p:ext uri="{BB962C8B-B14F-4D97-AF65-F5344CB8AC3E}">
        <p14:creationId xmlns:p14="http://schemas.microsoft.com/office/powerpoint/2010/main" val="388942288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лавие и надпис">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bg-BG"/>
              <a:t>Редакт. стил загл. образец</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85429C8-116C-425B-BBE8-0AB40D8EC90C}" type="datetimeFigureOut">
              <a:rPr lang="bg-BG" smtClean="0"/>
              <a:t>26.1.2022 г.</a:t>
            </a:fld>
            <a:endParaRPr lang="bg-BG"/>
          </a:p>
        </p:txBody>
      </p:sp>
      <p:sp>
        <p:nvSpPr>
          <p:cNvPr id="6" name="Footer Placeholder 5"/>
          <p:cNvSpPr>
            <a:spLocks noGrp="1"/>
          </p:cNvSpPr>
          <p:nvPr>
            <p:ph type="ftr" sz="quarter" idx="11"/>
          </p:nvPr>
        </p:nvSpPr>
        <p:spPr>
          <a:xfrm>
            <a:off x="685800" y="379941"/>
            <a:ext cx="6991492" cy="365125"/>
          </a:xfrm>
        </p:spPr>
        <p:txBody>
          <a:bodyPr/>
          <a:lstStyle/>
          <a:p>
            <a:endParaRPr lang="bg-BG"/>
          </a:p>
        </p:txBody>
      </p:sp>
      <p:sp>
        <p:nvSpPr>
          <p:cNvPr id="7" name="Slide Number Placeholder 6"/>
          <p:cNvSpPr>
            <a:spLocks noGrp="1"/>
          </p:cNvSpPr>
          <p:nvPr>
            <p:ph type="sldNum" sz="quarter" idx="12"/>
          </p:nvPr>
        </p:nvSpPr>
        <p:spPr>
          <a:xfrm>
            <a:off x="10862452" y="381000"/>
            <a:ext cx="643748" cy="365125"/>
          </a:xfrm>
        </p:spPr>
        <p:txBody>
          <a:bodyPr/>
          <a:lstStyle/>
          <a:p>
            <a:fld id="{FBE1D331-A3AB-44C4-BA8C-7AD45DAE7A19}" type="slidenum">
              <a:rPr lang="bg-BG" smtClean="0"/>
              <a:t>‹#›</a:t>
            </a:fld>
            <a:endParaRPr lang="bg-BG"/>
          </a:p>
        </p:txBody>
      </p:sp>
    </p:spTree>
    <p:extLst>
      <p:ext uri="{BB962C8B-B14F-4D97-AF65-F5344CB8AC3E}">
        <p14:creationId xmlns:p14="http://schemas.microsoft.com/office/powerpoint/2010/main" val="67198319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 с надпис">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bg-BG"/>
              <a:t>Редакт. стил загл. образец</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85429C8-116C-425B-BBE8-0AB40D8EC90C}" type="datetimeFigureOut">
              <a:rPr lang="bg-BG" smtClean="0"/>
              <a:t>26.1.2022 г.</a:t>
            </a:fld>
            <a:endParaRPr lang="bg-BG"/>
          </a:p>
        </p:txBody>
      </p:sp>
      <p:sp>
        <p:nvSpPr>
          <p:cNvPr id="6" name="Footer Placeholder 5"/>
          <p:cNvSpPr>
            <a:spLocks noGrp="1"/>
          </p:cNvSpPr>
          <p:nvPr>
            <p:ph type="ftr" sz="quarter" idx="11"/>
          </p:nvPr>
        </p:nvSpPr>
        <p:spPr>
          <a:xfrm>
            <a:off x="685800" y="379941"/>
            <a:ext cx="6991492" cy="365125"/>
          </a:xfrm>
        </p:spPr>
        <p:txBody>
          <a:bodyPr/>
          <a:lstStyle/>
          <a:p>
            <a:endParaRPr lang="bg-BG"/>
          </a:p>
        </p:txBody>
      </p:sp>
      <p:sp>
        <p:nvSpPr>
          <p:cNvPr id="7" name="Slide Number Placeholder 6"/>
          <p:cNvSpPr>
            <a:spLocks noGrp="1"/>
          </p:cNvSpPr>
          <p:nvPr>
            <p:ph type="sldNum" sz="quarter" idx="12"/>
          </p:nvPr>
        </p:nvSpPr>
        <p:spPr>
          <a:xfrm>
            <a:off x="10862452" y="381000"/>
            <a:ext cx="643748" cy="365125"/>
          </a:xfrm>
        </p:spPr>
        <p:txBody>
          <a:bodyPr/>
          <a:lstStyle/>
          <a:p>
            <a:fld id="{FBE1D331-A3AB-44C4-BA8C-7AD45DAE7A19}" type="slidenum">
              <a:rPr lang="bg-BG" smtClean="0"/>
              <a:t>‹#›</a:t>
            </a:fld>
            <a:endParaRPr lang="bg-BG"/>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3844906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ичка с име">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bg-BG"/>
              <a:t>Редакт. стил загл. образец</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85429C8-116C-425B-BBE8-0AB40D8EC90C}" type="datetimeFigureOut">
              <a:rPr lang="bg-BG" smtClean="0"/>
              <a:t>26.1.2022 г.</a:t>
            </a:fld>
            <a:endParaRPr lang="bg-BG"/>
          </a:p>
        </p:txBody>
      </p:sp>
      <p:sp>
        <p:nvSpPr>
          <p:cNvPr id="6" name="Footer Placeholder 5"/>
          <p:cNvSpPr>
            <a:spLocks noGrp="1"/>
          </p:cNvSpPr>
          <p:nvPr>
            <p:ph type="ftr" sz="quarter" idx="11"/>
          </p:nvPr>
        </p:nvSpPr>
        <p:spPr>
          <a:xfrm>
            <a:off x="685800" y="378883"/>
            <a:ext cx="6991492" cy="365125"/>
          </a:xfrm>
        </p:spPr>
        <p:txBody>
          <a:bodyPr/>
          <a:lstStyle/>
          <a:p>
            <a:endParaRPr lang="bg-BG"/>
          </a:p>
        </p:txBody>
      </p:sp>
      <p:sp>
        <p:nvSpPr>
          <p:cNvPr id="7" name="Slide Number Placeholder 6"/>
          <p:cNvSpPr>
            <a:spLocks noGrp="1"/>
          </p:cNvSpPr>
          <p:nvPr>
            <p:ph type="sldNum" sz="quarter" idx="12"/>
          </p:nvPr>
        </p:nvSpPr>
        <p:spPr>
          <a:xfrm>
            <a:off x="10862452" y="381000"/>
            <a:ext cx="643748" cy="365125"/>
          </a:xfrm>
        </p:spPr>
        <p:txBody>
          <a:bodyPr/>
          <a:lstStyle/>
          <a:p>
            <a:fld id="{FBE1D331-A3AB-44C4-BA8C-7AD45DAE7A19}" type="slidenum">
              <a:rPr lang="bg-BG" smtClean="0"/>
              <a:t>‹#›</a:t>
            </a:fld>
            <a:endParaRPr lang="bg-BG"/>
          </a:p>
        </p:txBody>
      </p:sp>
    </p:spTree>
    <p:extLst>
      <p:ext uri="{BB962C8B-B14F-4D97-AF65-F5344CB8AC3E}">
        <p14:creationId xmlns:p14="http://schemas.microsoft.com/office/powerpoint/2010/main" val="93870567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bg-BG"/>
              <a:t>Редакт. стил загл. образец</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3" name="Date Placeholder 2"/>
          <p:cNvSpPr>
            <a:spLocks noGrp="1"/>
          </p:cNvSpPr>
          <p:nvPr>
            <p:ph type="dt" sz="half" idx="10"/>
          </p:nvPr>
        </p:nvSpPr>
        <p:spPr/>
        <p:txBody>
          <a:bodyPr/>
          <a:lstStyle/>
          <a:p>
            <a:fld id="{785429C8-116C-425B-BBE8-0AB40D8EC90C}" type="datetimeFigureOut">
              <a:rPr lang="bg-BG" smtClean="0"/>
              <a:t>26.1.2022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FBE1D331-A3AB-44C4-BA8C-7AD45DAE7A19}" type="slidenum">
              <a:rPr lang="bg-BG" smtClean="0"/>
              <a:t>‹#›</a:t>
            </a:fld>
            <a:endParaRPr lang="bg-BG"/>
          </a:p>
        </p:txBody>
      </p:sp>
    </p:spTree>
    <p:extLst>
      <p:ext uri="{BB962C8B-B14F-4D97-AF65-F5344CB8AC3E}">
        <p14:creationId xmlns:p14="http://schemas.microsoft.com/office/powerpoint/2010/main" val="70789655"/>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и с картин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bg-BG"/>
              <a:t>Редакт. стил загл. образец</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a:t>Щракнете върху иконата, за да добавите картина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a:t>Щракнете върху иконата, за да добавите картина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a:t>Щракнете върху иконата, за да добавите картина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3" name="Date Placeholder 2"/>
          <p:cNvSpPr>
            <a:spLocks noGrp="1"/>
          </p:cNvSpPr>
          <p:nvPr>
            <p:ph type="dt" sz="half" idx="10"/>
          </p:nvPr>
        </p:nvSpPr>
        <p:spPr/>
        <p:txBody>
          <a:bodyPr/>
          <a:lstStyle/>
          <a:p>
            <a:fld id="{785429C8-116C-425B-BBE8-0AB40D8EC90C}" type="datetimeFigureOut">
              <a:rPr lang="bg-BG" smtClean="0"/>
              <a:t>26.1.2022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FBE1D331-A3AB-44C4-BA8C-7AD45DAE7A19}" type="slidenum">
              <a:rPr lang="bg-BG" smtClean="0"/>
              <a:t>‹#›</a:t>
            </a:fld>
            <a:endParaRPr lang="bg-BG"/>
          </a:p>
        </p:txBody>
      </p:sp>
    </p:spTree>
    <p:extLst>
      <p:ext uri="{BB962C8B-B14F-4D97-AF65-F5344CB8AC3E}">
        <p14:creationId xmlns:p14="http://schemas.microsoft.com/office/powerpoint/2010/main" val="372943854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785429C8-116C-425B-BBE8-0AB40D8EC90C}" type="datetimeFigureOut">
              <a:rPr lang="bg-BG" smtClean="0"/>
              <a:t>26.1.2022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FBE1D331-A3AB-44C4-BA8C-7AD45DAE7A19}" type="slidenum">
              <a:rPr lang="bg-BG" smtClean="0"/>
              <a:t>‹#›</a:t>
            </a:fld>
            <a:endParaRPr lang="bg-BG"/>
          </a:p>
        </p:txBody>
      </p:sp>
    </p:spTree>
    <p:extLst>
      <p:ext uri="{BB962C8B-B14F-4D97-AF65-F5344CB8AC3E}">
        <p14:creationId xmlns:p14="http://schemas.microsoft.com/office/powerpoint/2010/main" val="11944032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но заглавие и текст">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85429C8-116C-425B-BBE8-0AB40D8EC90C}" type="datetimeFigureOut">
              <a:rPr lang="bg-BG" smtClean="0"/>
              <a:t>26.1.2022 г.</a:t>
            </a:fld>
            <a:endParaRPr lang="bg-BG"/>
          </a:p>
        </p:txBody>
      </p:sp>
      <p:sp>
        <p:nvSpPr>
          <p:cNvPr id="5" name="Footer Placeholder 4"/>
          <p:cNvSpPr>
            <a:spLocks noGrp="1"/>
          </p:cNvSpPr>
          <p:nvPr>
            <p:ph type="ftr" sz="quarter" idx="11"/>
          </p:nvPr>
        </p:nvSpPr>
        <p:spPr>
          <a:xfrm>
            <a:off x="685800" y="381000"/>
            <a:ext cx="6991492" cy="365125"/>
          </a:xfrm>
        </p:spPr>
        <p:txBody>
          <a:bodyPr/>
          <a:lstStyle/>
          <a:p>
            <a:endParaRPr lang="bg-BG"/>
          </a:p>
        </p:txBody>
      </p:sp>
      <p:sp>
        <p:nvSpPr>
          <p:cNvPr id="6" name="Slide Number Placeholder 5"/>
          <p:cNvSpPr>
            <a:spLocks noGrp="1"/>
          </p:cNvSpPr>
          <p:nvPr>
            <p:ph type="sldNum" sz="quarter" idx="12"/>
          </p:nvPr>
        </p:nvSpPr>
        <p:spPr>
          <a:xfrm>
            <a:off x="10862452" y="381000"/>
            <a:ext cx="643748" cy="365125"/>
          </a:xfrm>
        </p:spPr>
        <p:txBody>
          <a:bodyPr/>
          <a:lstStyle/>
          <a:p>
            <a:fld id="{FBE1D331-A3AB-44C4-BA8C-7AD45DAE7A19}" type="slidenum">
              <a:rPr lang="bg-BG" smtClean="0"/>
              <a:t>‹#›</a:t>
            </a:fld>
            <a:endParaRPr lang="bg-BG"/>
          </a:p>
        </p:txBody>
      </p:sp>
    </p:spTree>
    <p:extLst>
      <p:ext uri="{BB962C8B-B14F-4D97-AF65-F5344CB8AC3E}">
        <p14:creationId xmlns:p14="http://schemas.microsoft.com/office/powerpoint/2010/main" val="218244417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idx="1"/>
          </p:nvPr>
        </p:nvSpPr>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785429C8-116C-425B-BBE8-0AB40D8EC90C}" type="datetimeFigureOut">
              <a:rPr lang="bg-BG" smtClean="0"/>
              <a:t>26.1.2022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FBE1D331-A3AB-44C4-BA8C-7AD45DAE7A19}" type="slidenum">
              <a:rPr lang="bg-BG" smtClean="0"/>
              <a:t>‹#›</a:t>
            </a:fld>
            <a:endParaRPr lang="bg-BG"/>
          </a:p>
        </p:txBody>
      </p:sp>
    </p:spTree>
    <p:extLst>
      <p:ext uri="{BB962C8B-B14F-4D97-AF65-F5344CB8AC3E}">
        <p14:creationId xmlns:p14="http://schemas.microsoft.com/office/powerpoint/2010/main" val="245169967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лавка разд.">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bg-BG"/>
              <a:t>Редакт. стил загл. образец</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85429C8-116C-425B-BBE8-0AB40D8EC90C}" type="datetimeFigureOut">
              <a:rPr lang="bg-BG" smtClean="0"/>
              <a:t>26.1.2022 г.</a:t>
            </a:fld>
            <a:endParaRPr lang="bg-BG"/>
          </a:p>
        </p:txBody>
      </p:sp>
      <p:sp>
        <p:nvSpPr>
          <p:cNvPr id="5" name="Footer Placeholder 4"/>
          <p:cNvSpPr>
            <a:spLocks noGrp="1"/>
          </p:cNvSpPr>
          <p:nvPr>
            <p:ph type="ftr" sz="quarter" idx="11"/>
          </p:nvPr>
        </p:nvSpPr>
        <p:spPr>
          <a:xfrm>
            <a:off x="685800" y="381001"/>
            <a:ext cx="6991492" cy="364065"/>
          </a:xfrm>
        </p:spPr>
        <p:txBody>
          <a:bodyPr/>
          <a:lstStyle/>
          <a:p>
            <a:endParaRPr lang="bg-BG"/>
          </a:p>
        </p:txBody>
      </p:sp>
      <p:sp>
        <p:nvSpPr>
          <p:cNvPr id="6" name="Slide Number Placeholder 5"/>
          <p:cNvSpPr>
            <a:spLocks noGrp="1"/>
          </p:cNvSpPr>
          <p:nvPr>
            <p:ph type="sldNum" sz="quarter" idx="12"/>
          </p:nvPr>
        </p:nvSpPr>
        <p:spPr>
          <a:xfrm>
            <a:off x="10862452" y="381000"/>
            <a:ext cx="643748" cy="365125"/>
          </a:xfrm>
        </p:spPr>
        <p:txBody>
          <a:bodyPr/>
          <a:lstStyle/>
          <a:p>
            <a:fld id="{FBE1D331-A3AB-44C4-BA8C-7AD45DAE7A19}" type="slidenum">
              <a:rPr lang="bg-BG" smtClean="0"/>
              <a:t>‹#›</a:t>
            </a:fld>
            <a:endParaRPr lang="bg-BG"/>
          </a:p>
        </p:txBody>
      </p:sp>
    </p:spTree>
    <p:extLst>
      <p:ext uri="{BB962C8B-B14F-4D97-AF65-F5344CB8AC3E}">
        <p14:creationId xmlns:p14="http://schemas.microsoft.com/office/powerpoint/2010/main" val="41320030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Date Placeholder 4"/>
          <p:cNvSpPr>
            <a:spLocks noGrp="1"/>
          </p:cNvSpPr>
          <p:nvPr>
            <p:ph type="dt" sz="half" idx="10"/>
          </p:nvPr>
        </p:nvSpPr>
        <p:spPr/>
        <p:txBody>
          <a:bodyPr/>
          <a:lstStyle/>
          <a:p>
            <a:fld id="{785429C8-116C-425B-BBE8-0AB40D8EC90C}" type="datetimeFigureOut">
              <a:rPr lang="bg-BG" smtClean="0"/>
              <a:t>26.1.2022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FBE1D331-A3AB-44C4-BA8C-7AD45DAE7A19}" type="slidenum">
              <a:rPr lang="bg-BG" smtClean="0"/>
              <a:t>‹#›</a:t>
            </a:fld>
            <a:endParaRPr lang="bg-BG"/>
          </a:p>
        </p:txBody>
      </p:sp>
    </p:spTree>
    <p:extLst>
      <p:ext uri="{BB962C8B-B14F-4D97-AF65-F5344CB8AC3E}">
        <p14:creationId xmlns:p14="http://schemas.microsoft.com/office/powerpoint/2010/main" val="42609550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bg-BG"/>
              <a:t>Редакт. стил загл. образец</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Content Placeholder 3"/>
          <p:cNvSpPr>
            <a:spLocks noGrp="1"/>
          </p:cNvSpPr>
          <p:nvPr>
            <p:ph sz="half" idx="2"/>
          </p:nvPr>
        </p:nvSpPr>
        <p:spPr>
          <a:xfrm>
            <a:off x="685800" y="3132666"/>
            <a:ext cx="5311775" cy="3086019"/>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Content Placeholder 5"/>
          <p:cNvSpPr>
            <a:spLocks noGrp="1"/>
          </p:cNvSpPr>
          <p:nvPr>
            <p:ph sz="quarter" idx="4"/>
          </p:nvPr>
        </p:nvSpPr>
        <p:spPr>
          <a:xfrm>
            <a:off x="6172200" y="3132666"/>
            <a:ext cx="5334000" cy="3086019"/>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7" name="Date Placeholder 6"/>
          <p:cNvSpPr>
            <a:spLocks noGrp="1"/>
          </p:cNvSpPr>
          <p:nvPr>
            <p:ph type="dt" sz="half" idx="10"/>
          </p:nvPr>
        </p:nvSpPr>
        <p:spPr/>
        <p:txBody>
          <a:bodyPr/>
          <a:lstStyle/>
          <a:p>
            <a:fld id="{785429C8-116C-425B-BBE8-0AB40D8EC90C}" type="datetimeFigureOut">
              <a:rPr lang="bg-BG" smtClean="0"/>
              <a:t>26.1.2022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FBE1D331-A3AB-44C4-BA8C-7AD45DAE7A19}" type="slidenum">
              <a:rPr lang="bg-BG" smtClean="0"/>
              <a:t>‹#›</a:t>
            </a:fld>
            <a:endParaRPr lang="bg-BG"/>
          </a:p>
        </p:txBody>
      </p:sp>
    </p:spTree>
    <p:extLst>
      <p:ext uri="{BB962C8B-B14F-4D97-AF65-F5344CB8AC3E}">
        <p14:creationId xmlns:p14="http://schemas.microsoft.com/office/powerpoint/2010/main" val="7783561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Date Placeholder 2"/>
          <p:cNvSpPr>
            <a:spLocks noGrp="1"/>
          </p:cNvSpPr>
          <p:nvPr>
            <p:ph type="dt" sz="half" idx="10"/>
          </p:nvPr>
        </p:nvSpPr>
        <p:spPr/>
        <p:txBody>
          <a:bodyPr/>
          <a:lstStyle/>
          <a:p>
            <a:fld id="{785429C8-116C-425B-BBE8-0AB40D8EC90C}" type="datetimeFigureOut">
              <a:rPr lang="bg-BG" smtClean="0"/>
              <a:t>26.1.2022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FBE1D331-A3AB-44C4-BA8C-7AD45DAE7A19}" type="slidenum">
              <a:rPr lang="bg-BG" smtClean="0"/>
              <a:t>‹#›</a:t>
            </a:fld>
            <a:endParaRPr lang="bg-BG"/>
          </a:p>
        </p:txBody>
      </p:sp>
    </p:spTree>
    <p:extLst>
      <p:ext uri="{BB962C8B-B14F-4D97-AF65-F5344CB8AC3E}">
        <p14:creationId xmlns:p14="http://schemas.microsoft.com/office/powerpoint/2010/main" val="35634512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5429C8-116C-425B-BBE8-0AB40D8EC90C}" type="datetimeFigureOut">
              <a:rPr lang="bg-BG" smtClean="0"/>
              <a:t>26.1.2022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FBE1D331-A3AB-44C4-BA8C-7AD45DAE7A19}" type="slidenum">
              <a:rPr lang="bg-BG" smtClean="0"/>
              <a:t>‹#›</a:t>
            </a:fld>
            <a:endParaRPr lang="bg-BG"/>
          </a:p>
        </p:txBody>
      </p:sp>
    </p:spTree>
    <p:extLst>
      <p:ext uri="{BB962C8B-B14F-4D97-AF65-F5344CB8AC3E}">
        <p14:creationId xmlns:p14="http://schemas.microsoft.com/office/powerpoint/2010/main" val="291727162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bg-BG"/>
              <a:t>Редакт. стил загл. образец</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785429C8-116C-425B-BBE8-0AB40D8EC90C}" type="datetimeFigureOut">
              <a:rPr lang="bg-BG" smtClean="0"/>
              <a:t>26.1.2022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FBE1D331-A3AB-44C4-BA8C-7AD45DAE7A19}" type="slidenum">
              <a:rPr lang="bg-BG" smtClean="0"/>
              <a:t>‹#›</a:t>
            </a:fld>
            <a:endParaRPr lang="bg-BG"/>
          </a:p>
        </p:txBody>
      </p:sp>
    </p:spTree>
    <p:extLst>
      <p:ext uri="{BB962C8B-B14F-4D97-AF65-F5344CB8AC3E}">
        <p14:creationId xmlns:p14="http://schemas.microsoft.com/office/powerpoint/2010/main" val="423416023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bg-BG"/>
              <a:t>Редакт. стил загл. образец</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a:t>Щракнете върху иконата, за да добавите картина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785429C8-116C-425B-BBE8-0AB40D8EC90C}" type="datetimeFigureOut">
              <a:rPr lang="bg-BG" smtClean="0"/>
              <a:t>26.1.2022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FBE1D331-A3AB-44C4-BA8C-7AD45DAE7A19}" type="slidenum">
              <a:rPr lang="bg-BG" smtClean="0"/>
              <a:t>‹#›</a:t>
            </a:fld>
            <a:endParaRPr lang="bg-BG"/>
          </a:p>
        </p:txBody>
      </p:sp>
    </p:spTree>
    <p:extLst>
      <p:ext uri="{BB962C8B-B14F-4D97-AF65-F5344CB8AC3E}">
        <p14:creationId xmlns:p14="http://schemas.microsoft.com/office/powerpoint/2010/main" val="1808535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bg-BG"/>
              <a:t>Редакт. стил загл. образец</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85429C8-116C-425B-BBE8-0AB40D8EC90C}" type="datetimeFigureOut">
              <a:rPr lang="bg-BG" smtClean="0"/>
              <a:t>26.1.2022 г.</a:t>
            </a:fld>
            <a:endParaRPr lang="bg-BG"/>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BE1D331-A3AB-44C4-BA8C-7AD45DAE7A19}" type="slidenum">
              <a:rPr lang="bg-BG" smtClean="0"/>
              <a:t>‹#›</a:t>
            </a:fld>
            <a:endParaRPr lang="bg-BG"/>
          </a:p>
        </p:txBody>
      </p:sp>
    </p:spTree>
    <p:extLst>
      <p:ext uri="{BB962C8B-B14F-4D97-AF65-F5344CB8AC3E}">
        <p14:creationId xmlns:p14="http://schemas.microsoft.com/office/powerpoint/2010/main" val="18532909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ransition spd="slow">
    <p:push dir="u"/>
  </p:transition>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8FCB4AFE-1A62-4532-AD53-73555F737FB1}"/>
              </a:ext>
            </a:extLst>
          </p:cNvPr>
          <p:cNvSpPr>
            <a:spLocks noGrp="1"/>
          </p:cNvSpPr>
          <p:nvPr>
            <p:ph type="ctrTitle"/>
          </p:nvPr>
        </p:nvSpPr>
        <p:spPr/>
        <p:txBody>
          <a:bodyPr/>
          <a:lstStyle/>
          <a:p>
            <a:pPr algn="ctr"/>
            <a:r>
              <a:rPr lang="en-US" b="1" dirty="0"/>
              <a:t>Fear of the Technological</a:t>
            </a:r>
            <a:endParaRPr lang="bg-BG" b="1" dirty="0"/>
          </a:p>
        </p:txBody>
      </p:sp>
      <p:sp>
        <p:nvSpPr>
          <p:cNvPr id="3" name="Подзаглавие 2">
            <a:extLst>
              <a:ext uri="{FF2B5EF4-FFF2-40B4-BE49-F238E27FC236}">
                <a16:creationId xmlns:a16="http://schemas.microsoft.com/office/drawing/2014/main" id="{DC817A95-F314-46DA-9B07-F39EBA075FBD}"/>
              </a:ext>
            </a:extLst>
          </p:cNvPr>
          <p:cNvSpPr>
            <a:spLocks noGrp="1"/>
          </p:cNvSpPr>
          <p:nvPr>
            <p:ph type="subTitle" idx="1"/>
          </p:nvPr>
        </p:nvSpPr>
        <p:spPr/>
        <p:txBody>
          <a:bodyPr/>
          <a:lstStyle/>
          <a:p>
            <a:pPr algn="ctr"/>
            <a:r>
              <a:rPr lang="en-US" b="1" dirty="0"/>
              <a:t>Presented by Martin Berov</a:t>
            </a:r>
            <a:endParaRPr lang="bg-BG" b="1" dirty="0"/>
          </a:p>
        </p:txBody>
      </p:sp>
    </p:spTree>
    <p:extLst>
      <p:ext uri="{BB962C8B-B14F-4D97-AF65-F5344CB8AC3E}">
        <p14:creationId xmlns:p14="http://schemas.microsoft.com/office/powerpoint/2010/main" val="3803198723"/>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86C1DAB-7487-4A04-8621-8B50279F0286}"/>
              </a:ext>
            </a:extLst>
          </p:cNvPr>
          <p:cNvSpPr>
            <a:spLocks noGrp="1"/>
          </p:cNvSpPr>
          <p:nvPr>
            <p:ph type="title"/>
          </p:nvPr>
        </p:nvSpPr>
        <p:spPr>
          <a:xfrm>
            <a:off x="1790700" y="1385830"/>
            <a:ext cx="8610600" cy="1293028"/>
          </a:xfrm>
        </p:spPr>
        <p:txBody>
          <a:bodyPr>
            <a:normAutofit/>
          </a:bodyPr>
          <a:lstStyle/>
          <a:p>
            <a:pPr algn="ctr"/>
            <a:r>
              <a:rPr lang="en-US" b="1" i="0" dirty="0">
                <a:solidFill>
                  <a:srgbClr val="212121"/>
                </a:solidFill>
                <a:effectLst/>
                <a:latin typeface="FS Albert Extra Bold"/>
              </a:rPr>
              <a:t>Thank you for your attention </a:t>
            </a:r>
            <a:endParaRPr lang="bg-BG" b="1" dirty="0"/>
          </a:p>
        </p:txBody>
      </p:sp>
      <p:pic>
        <p:nvPicPr>
          <p:cNvPr id="8" name="Контейнер за съдържание 7">
            <a:extLst>
              <a:ext uri="{FF2B5EF4-FFF2-40B4-BE49-F238E27FC236}">
                <a16:creationId xmlns:a16="http://schemas.microsoft.com/office/drawing/2014/main" id="{C201B8C8-A1F9-4E66-A40B-DB6CC4EBA8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3967" y="2429265"/>
            <a:ext cx="5944065" cy="3958818"/>
          </a:xfrm>
        </p:spPr>
      </p:pic>
    </p:spTree>
    <p:extLst>
      <p:ext uri="{BB962C8B-B14F-4D97-AF65-F5344CB8AC3E}">
        <p14:creationId xmlns:p14="http://schemas.microsoft.com/office/powerpoint/2010/main" val="320945176"/>
      </p:ext>
    </p:extLst>
  </p:cSld>
  <p:clrMapOvr>
    <a:masterClrMapping/>
  </p:clrMapOvr>
  <p:transition spd="slow">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894E65DA-0BAF-4E3C-A7B9-37CC568F3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2580" y="2429309"/>
            <a:ext cx="4948650" cy="3059915"/>
          </a:xfrm>
          <a:prstGeom prst="rect">
            <a:avLst/>
          </a:prstGeom>
        </p:spPr>
      </p:pic>
      <p:sp>
        <p:nvSpPr>
          <p:cNvPr id="2" name="Заглавие 1">
            <a:extLst>
              <a:ext uri="{FF2B5EF4-FFF2-40B4-BE49-F238E27FC236}">
                <a16:creationId xmlns:a16="http://schemas.microsoft.com/office/drawing/2014/main" id="{A86C1DAB-7487-4A04-8621-8B50279F0286}"/>
              </a:ext>
            </a:extLst>
          </p:cNvPr>
          <p:cNvSpPr>
            <a:spLocks noGrp="1"/>
          </p:cNvSpPr>
          <p:nvPr>
            <p:ph type="title"/>
          </p:nvPr>
        </p:nvSpPr>
        <p:spPr>
          <a:xfrm>
            <a:off x="1790700" y="1385830"/>
            <a:ext cx="8610600" cy="1293028"/>
          </a:xfrm>
        </p:spPr>
        <p:txBody>
          <a:bodyPr/>
          <a:lstStyle/>
          <a:p>
            <a:pPr algn="ctr"/>
            <a:r>
              <a:rPr lang="en-US" b="1" i="0" dirty="0">
                <a:solidFill>
                  <a:srgbClr val="212121"/>
                </a:solidFill>
                <a:effectLst/>
                <a:latin typeface="FS Albert Extra Bold"/>
              </a:rPr>
              <a:t>Technophobia</a:t>
            </a:r>
            <a:br>
              <a:rPr lang="en-US" b="0" i="0" dirty="0">
                <a:solidFill>
                  <a:srgbClr val="212121"/>
                </a:solidFill>
                <a:effectLst/>
                <a:latin typeface="FS Albert Extra Bold"/>
              </a:rPr>
            </a:br>
            <a:endParaRPr lang="bg-BG" b="1" dirty="0"/>
          </a:p>
        </p:txBody>
      </p:sp>
      <p:sp>
        <p:nvSpPr>
          <p:cNvPr id="3" name="Контейнер за съдържание 2">
            <a:extLst>
              <a:ext uri="{FF2B5EF4-FFF2-40B4-BE49-F238E27FC236}">
                <a16:creationId xmlns:a16="http://schemas.microsoft.com/office/drawing/2014/main" id="{91AD8A5B-672F-4624-B381-6CC0F57AEC72}"/>
              </a:ext>
            </a:extLst>
          </p:cNvPr>
          <p:cNvSpPr>
            <a:spLocks noGrp="1"/>
          </p:cNvSpPr>
          <p:nvPr>
            <p:ph idx="1"/>
          </p:nvPr>
        </p:nvSpPr>
        <p:spPr>
          <a:xfrm>
            <a:off x="690770" y="2661804"/>
            <a:ext cx="6558169" cy="4024125"/>
          </a:xfrm>
        </p:spPr>
        <p:txBody>
          <a:bodyPr>
            <a:normAutofit/>
          </a:bodyPr>
          <a:lstStyle/>
          <a:p>
            <a:r>
              <a:rPr lang="en-US" b="0" i="0" dirty="0">
                <a:solidFill>
                  <a:srgbClr val="212121"/>
                </a:solidFill>
                <a:effectLst/>
                <a:latin typeface="Arial" panose="020B0604020202020204" pitchFamily="34" charset="0"/>
                <a:cs typeface="Arial" panose="020B0604020202020204" pitchFamily="34" charset="0"/>
              </a:rPr>
              <a:t>The fear of technology, also known as technophobia, is the </a:t>
            </a:r>
            <a:r>
              <a:rPr lang="en-US" b="0" i="0" dirty="0">
                <a:effectLst/>
                <a:latin typeface="Arial" panose="020B0604020202020204" pitchFamily="34" charset="0"/>
                <a:cs typeface="Arial" panose="020B0604020202020204" pitchFamily="34" charset="0"/>
              </a:rPr>
              <a:t>fear</a:t>
            </a:r>
            <a:r>
              <a:rPr lang="en-US" b="0" i="0" dirty="0">
                <a:solidFill>
                  <a:srgbClr val="212121"/>
                </a:solidFill>
                <a:effectLst/>
                <a:latin typeface="Arial" panose="020B0604020202020204" pitchFamily="34" charset="0"/>
                <a:cs typeface="Arial" panose="020B0604020202020204" pitchFamily="34" charset="0"/>
              </a:rPr>
              <a:t> or dislike of advanced technology or complex devices, especially computers. Technophobia is surprisingly common. In fact, some experts believe that we all suffer at least a small amount of nervousness when confronted with new technology. In today's rapidly changing world, it can be easy to feel out of touch.</a:t>
            </a:r>
            <a:endParaRPr lang="bg-B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96897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86C1DAB-7487-4A04-8621-8B50279F0286}"/>
              </a:ext>
            </a:extLst>
          </p:cNvPr>
          <p:cNvSpPr>
            <a:spLocks noGrp="1"/>
          </p:cNvSpPr>
          <p:nvPr>
            <p:ph type="title"/>
          </p:nvPr>
        </p:nvSpPr>
        <p:spPr>
          <a:xfrm>
            <a:off x="1790700" y="1385830"/>
            <a:ext cx="8610600" cy="1293028"/>
          </a:xfrm>
        </p:spPr>
        <p:txBody>
          <a:bodyPr/>
          <a:lstStyle/>
          <a:p>
            <a:pPr algn="ctr"/>
            <a:r>
              <a:rPr lang="en-US" b="1" i="0" dirty="0">
                <a:solidFill>
                  <a:srgbClr val="212121"/>
                </a:solidFill>
                <a:effectLst/>
                <a:latin typeface="FS Albert Extra Bold"/>
              </a:rPr>
              <a:t>Nomophobia</a:t>
            </a:r>
            <a:br>
              <a:rPr lang="en-US" b="0" i="0" dirty="0">
                <a:solidFill>
                  <a:srgbClr val="212121"/>
                </a:solidFill>
                <a:effectLst/>
                <a:latin typeface="FS Albert Extra Bold"/>
              </a:rPr>
            </a:br>
            <a:endParaRPr lang="bg-BG" b="1" dirty="0"/>
          </a:p>
        </p:txBody>
      </p:sp>
      <p:sp>
        <p:nvSpPr>
          <p:cNvPr id="3" name="Контейнер за съдържание 2">
            <a:extLst>
              <a:ext uri="{FF2B5EF4-FFF2-40B4-BE49-F238E27FC236}">
                <a16:creationId xmlns:a16="http://schemas.microsoft.com/office/drawing/2014/main" id="{91AD8A5B-672F-4624-B381-6CC0F57AEC72}"/>
              </a:ext>
            </a:extLst>
          </p:cNvPr>
          <p:cNvSpPr>
            <a:spLocks noGrp="1"/>
          </p:cNvSpPr>
          <p:nvPr>
            <p:ph idx="1"/>
          </p:nvPr>
        </p:nvSpPr>
        <p:spPr>
          <a:xfrm>
            <a:off x="690770" y="2661804"/>
            <a:ext cx="5299213" cy="3990787"/>
          </a:xfrm>
        </p:spPr>
        <p:txBody>
          <a:bodyPr>
            <a:normAutofit/>
          </a:bodyPr>
          <a:lstStyle/>
          <a:p>
            <a:pPr marL="0" indent="0">
              <a:buNone/>
            </a:pPr>
            <a:r>
              <a:rPr lang="en-US" i="0" dirty="0">
                <a:solidFill>
                  <a:srgbClr val="202122"/>
                </a:solidFill>
                <a:effectLst/>
                <a:latin typeface="Arial" panose="020B0604020202020204" pitchFamily="34" charset="0"/>
              </a:rPr>
              <a:t>Nomophobia</a:t>
            </a:r>
            <a:r>
              <a:rPr lang="en-US" b="1" i="0"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is a word for the fear of, or anxiety caused by, not having a working mobile phone. It has been considered a symptom or syndrome of problematic </a:t>
            </a:r>
            <a:r>
              <a:rPr lang="en-US" dirty="0">
                <a:latin typeface="Arial" panose="020B0604020202020204" pitchFamily="34" charset="0"/>
              </a:rPr>
              <a:t>digital media use in mental health. </a:t>
            </a:r>
            <a:r>
              <a:rPr lang="en-US" b="0" i="0" dirty="0">
                <a:solidFill>
                  <a:srgbClr val="202122"/>
                </a:solidFill>
                <a:effectLst/>
                <a:latin typeface="Arial" panose="020B0604020202020204" pitchFamily="34" charset="0"/>
              </a:rPr>
              <a:t>Nomophobia is usually considered a behavioral addiction; it shares many characteristics with drug addiction. The connection of mobile phones to the Internet is one of the causes of nomophobia.</a:t>
            </a:r>
            <a:endParaRPr lang="bg-BG" dirty="0"/>
          </a:p>
        </p:txBody>
      </p:sp>
      <p:pic>
        <p:nvPicPr>
          <p:cNvPr id="6" name="Картина 5">
            <a:extLst>
              <a:ext uri="{FF2B5EF4-FFF2-40B4-BE49-F238E27FC236}">
                <a16:creationId xmlns:a16="http://schemas.microsoft.com/office/drawing/2014/main" id="{68AC6F4D-9DFD-4D3B-B05E-30295E9FD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908" y="2661804"/>
            <a:ext cx="5879640" cy="3301674"/>
          </a:xfrm>
          <a:prstGeom prst="rect">
            <a:avLst/>
          </a:prstGeom>
        </p:spPr>
      </p:pic>
    </p:spTree>
    <p:extLst>
      <p:ext uri="{BB962C8B-B14F-4D97-AF65-F5344CB8AC3E}">
        <p14:creationId xmlns:p14="http://schemas.microsoft.com/office/powerpoint/2010/main" val="358391732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86C1DAB-7487-4A04-8621-8B50279F0286}"/>
              </a:ext>
            </a:extLst>
          </p:cNvPr>
          <p:cNvSpPr>
            <a:spLocks noGrp="1"/>
          </p:cNvSpPr>
          <p:nvPr>
            <p:ph type="title"/>
          </p:nvPr>
        </p:nvSpPr>
        <p:spPr>
          <a:xfrm>
            <a:off x="1790700" y="1385830"/>
            <a:ext cx="8610600" cy="1293028"/>
          </a:xfrm>
        </p:spPr>
        <p:txBody>
          <a:bodyPr/>
          <a:lstStyle/>
          <a:p>
            <a:pPr algn="ctr"/>
            <a:r>
              <a:rPr lang="en-US" b="1" i="0" dirty="0">
                <a:solidFill>
                  <a:srgbClr val="212121"/>
                </a:solidFill>
                <a:effectLst/>
                <a:latin typeface="FS Albert Extra Bold"/>
              </a:rPr>
              <a:t>FOMO</a:t>
            </a:r>
            <a:br>
              <a:rPr lang="en-US" b="0" i="0" dirty="0">
                <a:solidFill>
                  <a:srgbClr val="212121"/>
                </a:solidFill>
                <a:effectLst/>
                <a:latin typeface="FS Albert Extra Bold"/>
              </a:rPr>
            </a:br>
            <a:endParaRPr lang="bg-BG" b="1" dirty="0"/>
          </a:p>
        </p:txBody>
      </p:sp>
      <p:sp>
        <p:nvSpPr>
          <p:cNvPr id="3" name="Контейнер за съдържание 2">
            <a:extLst>
              <a:ext uri="{FF2B5EF4-FFF2-40B4-BE49-F238E27FC236}">
                <a16:creationId xmlns:a16="http://schemas.microsoft.com/office/drawing/2014/main" id="{91AD8A5B-672F-4624-B381-6CC0F57AEC72}"/>
              </a:ext>
            </a:extLst>
          </p:cNvPr>
          <p:cNvSpPr>
            <a:spLocks noGrp="1"/>
          </p:cNvSpPr>
          <p:nvPr>
            <p:ph idx="1"/>
          </p:nvPr>
        </p:nvSpPr>
        <p:spPr>
          <a:xfrm>
            <a:off x="690770" y="2661804"/>
            <a:ext cx="5299213" cy="3990787"/>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FOMO or fear of missing out </a:t>
            </a:r>
            <a:r>
              <a:rPr lang="en-US" b="0" i="0" dirty="0">
                <a:solidFill>
                  <a:srgbClr val="202122"/>
                </a:solidFill>
                <a:effectLst/>
                <a:latin typeface="Arial" panose="020B0604020202020204" pitchFamily="34" charset="0"/>
                <a:cs typeface="Arial" panose="020B0604020202020204" pitchFamily="34" charset="0"/>
              </a:rPr>
              <a:t>is the feeling of apprehension that one is either not in the know or missing out on information, events, experiences, or life decisions that could make one's life better. While it isn’t exclusive to tech </a:t>
            </a:r>
            <a:r>
              <a:rPr lang="en-US" dirty="0">
                <a:solidFill>
                  <a:srgbClr val="202122"/>
                </a:solidFill>
                <a:latin typeface="Arial" panose="020B0604020202020204" pitchFamily="34" charset="0"/>
                <a:cs typeface="Arial" panose="020B0604020202020204" pitchFamily="34" charset="0"/>
              </a:rPr>
              <a:t>the  problem has been steadily growing bigger because of the internet</a:t>
            </a:r>
            <a:r>
              <a:rPr lang="en-US" dirty="0">
                <a:latin typeface="Arial" panose="020B0604020202020204" pitchFamily="34" charset="0"/>
                <a:cs typeface="Arial" panose="020B0604020202020204" pitchFamily="34" charset="0"/>
              </a:rPr>
              <a:t>. Social networking sites</a:t>
            </a:r>
            <a:r>
              <a:rPr lang="en-US" b="0" i="0" dirty="0">
                <a:effectLst/>
                <a:latin typeface="Arial" panose="020B0604020202020204" pitchFamily="34" charset="0"/>
                <a:cs typeface="Arial" panose="020B0604020202020204" pitchFamily="34" charset="0"/>
              </a:rPr>
              <a:t> </a:t>
            </a:r>
            <a:r>
              <a:rPr lang="en-US" b="0" i="0" dirty="0">
                <a:solidFill>
                  <a:srgbClr val="202122"/>
                </a:solidFill>
                <a:effectLst/>
                <a:latin typeface="Arial" panose="020B0604020202020204" pitchFamily="34" charset="0"/>
                <a:cs typeface="Arial" panose="020B0604020202020204" pitchFamily="34" charset="0"/>
              </a:rPr>
              <a:t>creates many opportunities for FOMO. While it provides opportunities for social engagement, it offers a view into an endless stream of activities in which a person is not involved.</a:t>
            </a:r>
            <a:endParaRPr lang="bg-BG" dirty="0">
              <a:latin typeface="Arial" panose="020B0604020202020204" pitchFamily="34" charset="0"/>
              <a:cs typeface="Arial" panose="020B0604020202020204" pitchFamily="34" charset="0"/>
            </a:endParaRPr>
          </a:p>
        </p:txBody>
      </p:sp>
      <p:pic>
        <p:nvPicPr>
          <p:cNvPr id="5" name="Картина 4">
            <a:extLst>
              <a:ext uri="{FF2B5EF4-FFF2-40B4-BE49-F238E27FC236}">
                <a16:creationId xmlns:a16="http://schemas.microsoft.com/office/drawing/2014/main" id="{B089ECA9-992D-4479-BBDD-939A46985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2019" y="2531165"/>
            <a:ext cx="5483771" cy="3657633"/>
          </a:xfrm>
          <a:prstGeom prst="rect">
            <a:avLst/>
          </a:prstGeom>
        </p:spPr>
      </p:pic>
    </p:spTree>
    <p:extLst>
      <p:ext uri="{BB962C8B-B14F-4D97-AF65-F5344CB8AC3E}">
        <p14:creationId xmlns:p14="http://schemas.microsoft.com/office/powerpoint/2010/main" val="269607925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86C1DAB-7487-4A04-8621-8B50279F0286}"/>
              </a:ext>
            </a:extLst>
          </p:cNvPr>
          <p:cNvSpPr>
            <a:spLocks noGrp="1"/>
          </p:cNvSpPr>
          <p:nvPr>
            <p:ph type="title"/>
          </p:nvPr>
        </p:nvSpPr>
        <p:spPr>
          <a:xfrm>
            <a:off x="1790700" y="1385830"/>
            <a:ext cx="8610600" cy="1293028"/>
          </a:xfrm>
        </p:spPr>
        <p:txBody>
          <a:bodyPr/>
          <a:lstStyle/>
          <a:p>
            <a:pPr algn="ctr"/>
            <a:r>
              <a:rPr lang="en-US" b="1" i="0" dirty="0">
                <a:solidFill>
                  <a:srgbClr val="212121"/>
                </a:solidFill>
                <a:effectLst/>
                <a:latin typeface="FS Albert Extra Bold"/>
              </a:rPr>
              <a:t>Fear of Comparison </a:t>
            </a:r>
            <a:br>
              <a:rPr lang="en-US" b="0" i="0" dirty="0">
                <a:solidFill>
                  <a:srgbClr val="212121"/>
                </a:solidFill>
                <a:effectLst/>
                <a:latin typeface="FS Albert Extra Bold"/>
              </a:rPr>
            </a:br>
            <a:endParaRPr lang="bg-BG" b="1" dirty="0"/>
          </a:p>
        </p:txBody>
      </p:sp>
      <p:sp>
        <p:nvSpPr>
          <p:cNvPr id="3" name="Контейнер за съдържание 2">
            <a:extLst>
              <a:ext uri="{FF2B5EF4-FFF2-40B4-BE49-F238E27FC236}">
                <a16:creationId xmlns:a16="http://schemas.microsoft.com/office/drawing/2014/main" id="{91AD8A5B-672F-4624-B381-6CC0F57AEC72}"/>
              </a:ext>
            </a:extLst>
          </p:cNvPr>
          <p:cNvSpPr>
            <a:spLocks noGrp="1"/>
          </p:cNvSpPr>
          <p:nvPr>
            <p:ph idx="1"/>
          </p:nvPr>
        </p:nvSpPr>
        <p:spPr>
          <a:xfrm>
            <a:off x="690770" y="2661804"/>
            <a:ext cx="5299213" cy="3990787"/>
          </a:xfrm>
        </p:spPr>
        <p:txBody>
          <a:bodyPr>
            <a:normAutofit/>
          </a:bodyPr>
          <a:lstStyle/>
          <a:p>
            <a:pPr marL="0" indent="0">
              <a:buNone/>
            </a:pPr>
            <a:r>
              <a:rPr lang="en-US" b="0" i="0" dirty="0">
                <a:solidFill>
                  <a:srgbClr val="282829"/>
                </a:solidFill>
                <a:effectLst/>
                <a:latin typeface="Arial" panose="020B0604020202020204" pitchFamily="34" charset="0"/>
                <a:cs typeface="Arial" panose="020B0604020202020204" pitchFamily="34" charset="0"/>
              </a:rPr>
              <a:t>We tend to compare ourselves or our life with others with a general belief that other people’s lives are better than us and are happier than us. When we see photos of celebrities or any famous people, our thoughts automatically spiral into comparison in terms of happiness, physical and mental aspects and material things. And thus we start to feel anxious about things we don’t have and how happy or satisfied we are when compared to others.</a:t>
            </a:r>
            <a:endParaRPr lang="bg-BG" dirty="0">
              <a:latin typeface="Arial" panose="020B0604020202020204" pitchFamily="34" charset="0"/>
              <a:cs typeface="Arial" panose="020B0604020202020204" pitchFamily="34" charset="0"/>
            </a:endParaRPr>
          </a:p>
        </p:txBody>
      </p:sp>
      <p:pic>
        <p:nvPicPr>
          <p:cNvPr id="6" name="Картина 5">
            <a:extLst>
              <a:ext uri="{FF2B5EF4-FFF2-40B4-BE49-F238E27FC236}">
                <a16:creationId xmlns:a16="http://schemas.microsoft.com/office/drawing/2014/main" id="{35392AE7-D35F-49CE-9A06-3BFAA3EE5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900343"/>
            <a:ext cx="5960755" cy="3129396"/>
          </a:xfrm>
          <a:prstGeom prst="rect">
            <a:avLst/>
          </a:prstGeom>
        </p:spPr>
      </p:pic>
    </p:spTree>
    <p:extLst>
      <p:ext uri="{BB962C8B-B14F-4D97-AF65-F5344CB8AC3E}">
        <p14:creationId xmlns:p14="http://schemas.microsoft.com/office/powerpoint/2010/main" val="3972838503"/>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B1D72BD5-1288-4CA3-AD55-99FA9E2A9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5282" y="1524000"/>
            <a:ext cx="5015948" cy="5015948"/>
          </a:xfrm>
          <a:prstGeom prst="rect">
            <a:avLst/>
          </a:prstGeom>
        </p:spPr>
      </p:pic>
      <p:sp>
        <p:nvSpPr>
          <p:cNvPr id="2" name="Заглавие 1">
            <a:extLst>
              <a:ext uri="{FF2B5EF4-FFF2-40B4-BE49-F238E27FC236}">
                <a16:creationId xmlns:a16="http://schemas.microsoft.com/office/drawing/2014/main" id="{A86C1DAB-7487-4A04-8621-8B50279F0286}"/>
              </a:ext>
            </a:extLst>
          </p:cNvPr>
          <p:cNvSpPr>
            <a:spLocks noGrp="1"/>
          </p:cNvSpPr>
          <p:nvPr>
            <p:ph type="title"/>
          </p:nvPr>
        </p:nvSpPr>
        <p:spPr>
          <a:xfrm>
            <a:off x="1790700" y="1385830"/>
            <a:ext cx="8610600" cy="1293028"/>
          </a:xfrm>
        </p:spPr>
        <p:txBody>
          <a:bodyPr/>
          <a:lstStyle/>
          <a:p>
            <a:pPr algn="ctr"/>
            <a:r>
              <a:rPr lang="en-US" b="1" i="0" dirty="0">
                <a:solidFill>
                  <a:srgbClr val="212121"/>
                </a:solidFill>
                <a:effectLst/>
                <a:latin typeface="FS Albert Extra Bold"/>
              </a:rPr>
              <a:t>Fear of Judgment/Rejection  </a:t>
            </a:r>
            <a:br>
              <a:rPr lang="en-US" b="0" i="0" dirty="0">
                <a:solidFill>
                  <a:srgbClr val="212121"/>
                </a:solidFill>
                <a:effectLst/>
                <a:latin typeface="FS Albert Extra Bold"/>
              </a:rPr>
            </a:br>
            <a:endParaRPr lang="bg-BG" b="1" dirty="0"/>
          </a:p>
        </p:txBody>
      </p:sp>
      <p:sp>
        <p:nvSpPr>
          <p:cNvPr id="3" name="Контейнер за съдържание 2">
            <a:extLst>
              <a:ext uri="{FF2B5EF4-FFF2-40B4-BE49-F238E27FC236}">
                <a16:creationId xmlns:a16="http://schemas.microsoft.com/office/drawing/2014/main" id="{91AD8A5B-672F-4624-B381-6CC0F57AEC72}"/>
              </a:ext>
            </a:extLst>
          </p:cNvPr>
          <p:cNvSpPr>
            <a:spLocks noGrp="1"/>
          </p:cNvSpPr>
          <p:nvPr>
            <p:ph idx="1"/>
          </p:nvPr>
        </p:nvSpPr>
        <p:spPr>
          <a:xfrm>
            <a:off x="690770" y="2661804"/>
            <a:ext cx="5299213" cy="3990787"/>
          </a:xfrm>
        </p:spPr>
        <p:txBody>
          <a:bodyPr>
            <a:normAutofit/>
          </a:bodyPr>
          <a:lstStyle/>
          <a:p>
            <a:pPr marL="0" indent="0">
              <a:buNone/>
            </a:pPr>
            <a:r>
              <a:rPr lang="en-US" b="0" i="0" dirty="0">
                <a:solidFill>
                  <a:srgbClr val="282829"/>
                </a:solidFill>
                <a:effectLst/>
                <a:latin typeface="Arial" panose="020B0604020202020204" pitchFamily="34" charset="0"/>
                <a:cs typeface="Arial" panose="020B0604020202020204" pitchFamily="34" charset="0"/>
              </a:rPr>
              <a:t>No matter how independent we are, we still care what other people think. When we post a photo/video of us on social media, we do that with an expectation of receiving acknowledgements in terms of likes, comments and shares. But when we don’t get the expected number, we tend to get disappointed and start feeling anxious about why we didn't receive any. This can lead to self-doubt, stress or even depression.</a:t>
            </a:r>
            <a:endParaRPr lang="bg-B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33279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86C1DAB-7487-4A04-8621-8B50279F0286}"/>
              </a:ext>
            </a:extLst>
          </p:cNvPr>
          <p:cNvSpPr>
            <a:spLocks noGrp="1"/>
          </p:cNvSpPr>
          <p:nvPr>
            <p:ph type="title"/>
          </p:nvPr>
        </p:nvSpPr>
        <p:spPr>
          <a:xfrm>
            <a:off x="1790700" y="1385830"/>
            <a:ext cx="8610600" cy="1293028"/>
          </a:xfrm>
        </p:spPr>
        <p:txBody>
          <a:bodyPr>
            <a:normAutofit fontScale="90000"/>
          </a:bodyPr>
          <a:lstStyle/>
          <a:p>
            <a:pPr algn="ctr"/>
            <a:r>
              <a:rPr lang="en-US" b="1" i="0" dirty="0">
                <a:solidFill>
                  <a:srgbClr val="212121"/>
                </a:solidFill>
                <a:effectLst/>
                <a:latin typeface="FS Albert Extra Bold"/>
              </a:rPr>
              <a:t>Fear of personal information tracking</a:t>
            </a:r>
            <a:br>
              <a:rPr lang="en-US" b="0" i="0" dirty="0">
                <a:solidFill>
                  <a:srgbClr val="212121"/>
                </a:solidFill>
                <a:effectLst/>
                <a:latin typeface="FS Albert Extra Bold"/>
              </a:rPr>
            </a:br>
            <a:endParaRPr lang="bg-BG" b="1" dirty="0"/>
          </a:p>
        </p:txBody>
      </p:sp>
      <p:sp>
        <p:nvSpPr>
          <p:cNvPr id="3" name="Контейнер за съдържание 2">
            <a:extLst>
              <a:ext uri="{FF2B5EF4-FFF2-40B4-BE49-F238E27FC236}">
                <a16:creationId xmlns:a16="http://schemas.microsoft.com/office/drawing/2014/main" id="{91AD8A5B-672F-4624-B381-6CC0F57AEC72}"/>
              </a:ext>
            </a:extLst>
          </p:cNvPr>
          <p:cNvSpPr>
            <a:spLocks noGrp="1"/>
          </p:cNvSpPr>
          <p:nvPr>
            <p:ph idx="1"/>
          </p:nvPr>
        </p:nvSpPr>
        <p:spPr>
          <a:xfrm>
            <a:off x="690770" y="2661804"/>
            <a:ext cx="5299213" cy="3990787"/>
          </a:xfrm>
        </p:spPr>
        <p:txBody>
          <a:bodyPr>
            <a:normAutofit/>
          </a:bodyPr>
          <a:lstStyle/>
          <a:p>
            <a:pPr marL="0" indent="0">
              <a:buNone/>
            </a:pPr>
            <a:r>
              <a:rPr lang="en-US" dirty="0">
                <a:solidFill>
                  <a:srgbClr val="2A2A2A"/>
                </a:solidFill>
                <a:latin typeface="Arial" panose="020B0604020202020204" pitchFamily="34" charset="0"/>
                <a:cs typeface="Arial" panose="020B0604020202020204" pitchFamily="34" charset="0"/>
              </a:rPr>
              <a:t>I</a:t>
            </a:r>
            <a:r>
              <a:rPr lang="en-US" b="0" i="0" dirty="0">
                <a:solidFill>
                  <a:srgbClr val="2A2A2A"/>
                </a:solidFill>
                <a:effectLst/>
                <a:latin typeface="Arial" panose="020B0604020202020204" pitchFamily="34" charset="0"/>
                <a:cs typeface="Arial" panose="020B0604020202020204" pitchFamily="34" charset="0"/>
              </a:rPr>
              <a:t>nternet privacy is a complicated issue full of conflicting interests </a:t>
            </a:r>
            <a:r>
              <a:rPr lang="en-US" dirty="0">
                <a:solidFill>
                  <a:srgbClr val="2A2A2A"/>
                </a:solidFill>
                <a:latin typeface="Arial" panose="020B0604020202020204" pitchFamily="34" charset="0"/>
                <a:cs typeface="Arial" panose="020B0604020202020204" pitchFamily="34" charset="0"/>
              </a:rPr>
              <a:t>and</a:t>
            </a:r>
            <a:r>
              <a:rPr lang="en-US" b="0" i="0" dirty="0">
                <a:solidFill>
                  <a:srgbClr val="2A2A2A"/>
                </a:solidFill>
                <a:effectLst/>
                <a:latin typeface="Arial" panose="020B0604020202020204" pitchFamily="34" charset="0"/>
                <a:cs typeface="Arial" panose="020B0604020202020204" pitchFamily="34" charset="0"/>
              </a:rPr>
              <a:t> misinformation. People on the internet often fear that their private information will end up in the hands of someone it doesn’t belong to and that it would be used for nefarious purposes. </a:t>
            </a:r>
            <a:endParaRPr lang="bg-BG" dirty="0">
              <a:latin typeface="Arial" panose="020B0604020202020204" pitchFamily="34" charset="0"/>
              <a:cs typeface="Arial" panose="020B0604020202020204" pitchFamily="34" charset="0"/>
            </a:endParaRPr>
          </a:p>
        </p:txBody>
      </p:sp>
      <p:pic>
        <p:nvPicPr>
          <p:cNvPr id="6" name="Картина 5">
            <a:extLst>
              <a:ext uri="{FF2B5EF4-FFF2-40B4-BE49-F238E27FC236}">
                <a16:creationId xmlns:a16="http://schemas.microsoft.com/office/drawing/2014/main" id="{090107DE-71AA-444E-9E36-305790B0B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2017" y="2389064"/>
            <a:ext cx="5299213" cy="4018361"/>
          </a:xfrm>
          <a:prstGeom prst="rect">
            <a:avLst/>
          </a:prstGeom>
        </p:spPr>
      </p:pic>
    </p:spTree>
    <p:extLst>
      <p:ext uri="{BB962C8B-B14F-4D97-AF65-F5344CB8AC3E}">
        <p14:creationId xmlns:p14="http://schemas.microsoft.com/office/powerpoint/2010/main" val="2494826768"/>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86C1DAB-7487-4A04-8621-8B50279F0286}"/>
              </a:ext>
            </a:extLst>
          </p:cNvPr>
          <p:cNvSpPr>
            <a:spLocks noGrp="1"/>
          </p:cNvSpPr>
          <p:nvPr>
            <p:ph type="title"/>
          </p:nvPr>
        </p:nvSpPr>
        <p:spPr>
          <a:xfrm>
            <a:off x="1790700" y="1385830"/>
            <a:ext cx="8610600" cy="1293028"/>
          </a:xfrm>
        </p:spPr>
        <p:txBody>
          <a:bodyPr>
            <a:normAutofit/>
          </a:bodyPr>
          <a:lstStyle/>
          <a:p>
            <a:pPr algn="ctr"/>
            <a:r>
              <a:rPr lang="en-US" b="1" i="0" dirty="0">
                <a:solidFill>
                  <a:srgbClr val="212121"/>
                </a:solidFill>
                <a:effectLst/>
                <a:latin typeface="FS Albert Extra Bold"/>
              </a:rPr>
              <a:t>Fear </a:t>
            </a:r>
            <a:r>
              <a:rPr lang="en-US" b="1" dirty="0">
                <a:solidFill>
                  <a:srgbClr val="212121"/>
                </a:solidFill>
                <a:latin typeface="FS Albert Extra Bold"/>
              </a:rPr>
              <a:t>of information flow</a:t>
            </a:r>
            <a:endParaRPr lang="bg-BG" b="1" dirty="0"/>
          </a:p>
        </p:txBody>
      </p:sp>
      <p:sp>
        <p:nvSpPr>
          <p:cNvPr id="3" name="Контейнер за съдържание 2">
            <a:extLst>
              <a:ext uri="{FF2B5EF4-FFF2-40B4-BE49-F238E27FC236}">
                <a16:creationId xmlns:a16="http://schemas.microsoft.com/office/drawing/2014/main" id="{91AD8A5B-672F-4624-B381-6CC0F57AEC72}"/>
              </a:ext>
            </a:extLst>
          </p:cNvPr>
          <p:cNvSpPr>
            <a:spLocks noGrp="1"/>
          </p:cNvSpPr>
          <p:nvPr>
            <p:ph idx="1"/>
          </p:nvPr>
        </p:nvSpPr>
        <p:spPr>
          <a:xfrm>
            <a:off x="690770" y="2661804"/>
            <a:ext cx="5299213" cy="3990787"/>
          </a:xfrm>
        </p:spPr>
        <p:txBody>
          <a:bodyPr>
            <a:normAutofit/>
          </a:bodyPr>
          <a:lstStyle/>
          <a:p>
            <a:pPr marL="0" indent="0">
              <a:buNone/>
            </a:pPr>
            <a:r>
              <a:rPr lang="en-US" dirty="0">
                <a:solidFill>
                  <a:srgbClr val="2A2A2A"/>
                </a:solidFill>
                <a:latin typeface="Arial" panose="020B0604020202020204" pitchFamily="34" charset="0"/>
                <a:cs typeface="Arial" panose="020B0604020202020204" pitchFamily="34" charset="0"/>
              </a:rPr>
              <a:t>People often use the internet to get their news but what if those news were fake, that is the fear of information flow. We as humans often believe a lot of the thing we see on the internet, and hoax news or fake tips can lead to anxiety, depression and even in some cases harm.</a:t>
            </a:r>
            <a:endParaRPr lang="bg-BG" dirty="0">
              <a:latin typeface="Arial" panose="020B0604020202020204" pitchFamily="34" charset="0"/>
              <a:cs typeface="Arial" panose="020B0604020202020204" pitchFamily="34" charset="0"/>
            </a:endParaRPr>
          </a:p>
        </p:txBody>
      </p:sp>
      <p:pic>
        <p:nvPicPr>
          <p:cNvPr id="8" name="Картина 7">
            <a:extLst>
              <a:ext uri="{FF2B5EF4-FFF2-40B4-BE49-F238E27FC236}">
                <a16:creationId xmlns:a16="http://schemas.microsoft.com/office/drawing/2014/main" id="{1E950A65-237B-4462-A9A1-0B8A51F8D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1843" y="2306311"/>
            <a:ext cx="4709387" cy="4346280"/>
          </a:xfrm>
          <a:prstGeom prst="rect">
            <a:avLst/>
          </a:prstGeom>
        </p:spPr>
      </p:pic>
    </p:spTree>
    <p:extLst>
      <p:ext uri="{BB962C8B-B14F-4D97-AF65-F5344CB8AC3E}">
        <p14:creationId xmlns:p14="http://schemas.microsoft.com/office/powerpoint/2010/main" val="97428515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86C1DAB-7487-4A04-8621-8B50279F0286}"/>
              </a:ext>
            </a:extLst>
          </p:cNvPr>
          <p:cNvSpPr>
            <a:spLocks noGrp="1"/>
          </p:cNvSpPr>
          <p:nvPr>
            <p:ph type="title"/>
          </p:nvPr>
        </p:nvSpPr>
        <p:spPr>
          <a:xfrm>
            <a:off x="1790700" y="1385830"/>
            <a:ext cx="8610600" cy="1293028"/>
          </a:xfrm>
        </p:spPr>
        <p:txBody>
          <a:bodyPr>
            <a:normAutofit/>
          </a:bodyPr>
          <a:lstStyle/>
          <a:p>
            <a:pPr algn="ctr"/>
            <a:r>
              <a:rPr lang="en-US" b="1" i="0" dirty="0">
                <a:solidFill>
                  <a:srgbClr val="212121"/>
                </a:solidFill>
                <a:effectLst/>
                <a:latin typeface="FS Albert Extra Bold"/>
              </a:rPr>
              <a:t>Overcoming our fears.</a:t>
            </a:r>
            <a:endParaRPr lang="bg-BG" b="1" dirty="0"/>
          </a:p>
        </p:txBody>
      </p:sp>
      <p:sp>
        <p:nvSpPr>
          <p:cNvPr id="3" name="Контейнер за съдържание 2">
            <a:extLst>
              <a:ext uri="{FF2B5EF4-FFF2-40B4-BE49-F238E27FC236}">
                <a16:creationId xmlns:a16="http://schemas.microsoft.com/office/drawing/2014/main" id="{91AD8A5B-672F-4624-B381-6CC0F57AEC72}"/>
              </a:ext>
            </a:extLst>
          </p:cNvPr>
          <p:cNvSpPr>
            <a:spLocks noGrp="1"/>
          </p:cNvSpPr>
          <p:nvPr>
            <p:ph idx="1"/>
          </p:nvPr>
        </p:nvSpPr>
        <p:spPr>
          <a:xfrm>
            <a:off x="690770" y="2661804"/>
            <a:ext cx="5299213" cy="3990787"/>
          </a:xfrm>
        </p:spPr>
        <p:txBody>
          <a:bodyPr>
            <a:normAutofit/>
          </a:bodyPr>
          <a:lstStyle/>
          <a:p>
            <a:pPr marL="0" indent="0">
              <a:buNone/>
            </a:pPr>
            <a:r>
              <a:rPr lang="en-US" dirty="0">
                <a:solidFill>
                  <a:srgbClr val="2A2A2A"/>
                </a:solidFill>
                <a:latin typeface="Arial" panose="020B0604020202020204" pitchFamily="34" charset="0"/>
                <a:cs typeface="Arial" panose="020B0604020202020204" pitchFamily="34" charset="0"/>
              </a:rPr>
              <a:t>Overcoming your fears is often a daunting task  but you should persevere  because the end result will often be worth it. There are many ways of overcoming the previously mentioned fears and some of the most popular are:</a:t>
            </a:r>
          </a:p>
          <a:p>
            <a:pPr marL="0" indent="0">
              <a:buNone/>
            </a:pPr>
            <a:r>
              <a:rPr lang="en-US" dirty="0">
                <a:solidFill>
                  <a:srgbClr val="2A2A2A"/>
                </a:solidFill>
                <a:latin typeface="Arial" panose="020B0604020202020204" pitchFamily="34" charset="0"/>
                <a:cs typeface="Arial" panose="020B0604020202020204" pitchFamily="34" charset="0"/>
              </a:rPr>
              <a:t>Taking time of the internet or technology in general, doing research to prevent the absorption of misinformation, accept that you aren’t perfect and some people will dislike you. There is also the option of talking about it.</a:t>
            </a:r>
            <a:endParaRPr lang="bg-BG" dirty="0">
              <a:latin typeface="Arial" panose="020B0604020202020204" pitchFamily="34" charset="0"/>
              <a:cs typeface="Arial" panose="020B0604020202020204" pitchFamily="34" charset="0"/>
            </a:endParaRPr>
          </a:p>
        </p:txBody>
      </p:sp>
      <p:pic>
        <p:nvPicPr>
          <p:cNvPr id="5" name="Картина 4">
            <a:extLst>
              <a:ext uri="{FF2B5EF4-FFF2-40B4-BE49-F238E27FC236}">
                <a16:creationId xmlns:a16="http://schemas.microsoft.com/office/drawing/2014/main" id="{E79D2B7D-88AD-4628-BFAB-B6C4FEB91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678858"/>
            <a:ext cx="5505110" cy="3670073"/>
          </a:xfrm>
          <a:prstGeom prst="rect">
            <a:avLst/>
          </a:prstGeom>
        </p:spPr>
      </p:pic>
    </p:spTree>
    <p:extLst>
      <p:ext uri="{BB962C8B-B14F-4D97-AF65-F5344CB8AC3E}">
        <p14:creationId xmlns:p14="http://schemas.microsoft.com/office/powerpoint/2010/main" val="1938200865"/>
      </p:ext>
    </p:extLst>
  </p:cSld>
  <p:clrMapOvr>
    <a:masterClrMapping/>
  </p:clrMapOvr>
  <p:transition spd="slow">
    <p:wipe dir="r"/>
  </p:transition>
</p:sld>
</file>

<file path=ppt/theme/theme1.xml><?xml version="1.0" encoding="utf-8"?>
<a:theme xmlns:a="http://schemas.openxmlformats.org/drawingml/2006/main" name="Следа от самолет">
  <a:themeElements>
    <a:clrScheme name="Следа от самолет">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Следа от самолет">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а от самолет">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TM04033937[[fn=Следа от самолет]]</Template>
  <TotalTime>200</TotalTime>
  <Words>624</Words>
  <Application>Microsoft Office PowerPoint</Application>
  <PresentationFormat>Широк екран</PresentationFormat>
  <Paragraphs>20</Paragraphs>
  <Slides>10</Slides>
  <Notes>0</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10</vt:i4>
      </vt:variant>
    </vt:vector>
  </HeadingPairs>
  <TitlesOfParts>
    <vt:vector size="14" baseType="lpstr">
      <vt:lpstr>Arial</vt:lpstr>
      <vt:lpstr>Century Gothic</vt:lpstr>
      <vt:lpstr>FS Albert Extra Bold</vt:lpstr>
      <vt:lpstr>Следа от самолет</vt:lpstr>
      <vt:lpstr>Fear of the Technological</vt:lpstr>
      <vt:lpstr>Technophobia </vt:lpstr>
      <vt:lpstr>Nomophobia </vt:lpstr>
      <vt:lpstr>FOMO </vt:lpstr>
      <vt:lpstr>Fear of Comparison  </vt:lpstr>
      <vt:lpstr>Fear of Judgment/Rejection   </vt:lpstr>
      <vt:lpstr>Fear of personal information tracking </vt:lpstr>
      <vt:lpstr>Fear of information flow</vt:lpstr>
      <vt:lpstr>Overcoming our fears.</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Fear of the Technological</dc:title>
  <dc:creator>Мартин Беров</dc:creator>
  <cp:lastModifiedBy>Мартин Беров</cp:lastModifiedBy>
  <cp:revision>1</cp:revision>
  <dcterms:created xsi:type="dcterms:W3CDTF">2022-01-26T18:03:12Z</dcterms:created>
  <dcterms:modified xsi:type="dcterms:W3CDTF">2022-01-26T21:23:51Z</dcterms:modified>
</cp:coreProperties>
</file>