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8" r:id="rId11"/>
    <p:sldId id="266" r:id="rId12"/>
    <p:sldId id="267" r:id="rId13"/>
    <p:sldId id="262"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bg-BG"/>
              <a:t>Редакт. стил загл. образец</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bg-BG"/>
              <a:t>Редакт. стил загл. образец</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447191" y="2824269"/>
            <a:ext cx="4645152" cy="2644457"/>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412362" y="2821491"/>
            <a:ext cx="4645152" cy="2637371"/>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bg-BG"/>
              <a:t>Редакт. стил загл. образец</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wseum.org/exhibits/online/"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hyperlink" Target="https://www.freedomforum.org/todaysfrontpages/#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ditorandpublisher.com/"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newslab.or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A0D843D-B1A5-4D39-AC4E-D4E8D3D20D2F}"/>
              </a:ext>
            </a:extLst>
          </p:cNvPr>
          <p:cNvSpPr>
            <a:spLocks noGrp="1"/>
          </p:cNvSpPr>
          <p:nvPr>
            <p:ph type="ctrTitle"/>
          </p:nvPr>
        </p:nvSpPr>
        <p:spPr/>
        <p:txBody>
          <a:bodyPr>
            <a:normAutofit/>
          </a:bodyPr>
          <a:lstStyle/>
          <a:p>
            <a:r>
              <a:rPr lang="en-US" dirty="0"/>
              <a:t>Students make digital newspapers</a:t>
            </a:r>
            <a:br>
              <a:rPr lang="en-US" dirty="0"/>
            </a:br>
            <a:r>
              <a:rPr lang="en-US" sz="1600" dirty="0"/>
              <a:t>Dr. Elena </a:t>
            </a:r>
            <a:r>
              <a:rPr lang="en-US" sz="1600" dirty="0" err="1"/>
              <a:t>Sayanova</a:t>
            </a:r>
            <a:endParaRPr lang="en-GB" sz="1600" dirty="0"/>
          </a:p>
        </p:txBody>
      </p:sp>
      <p:sp>
        <p:nvSpPr>
          <p:cNvPr id="3" name="Подзаглавие 2">
            <a:extLst>
              <a:ext uri="{FF2B5EF4-FFF2-40B4-BE49-F238E27FC236}">
                <a16:creationId xmlns:a16="http://schemas.microsoft.com/office/drawing/2014/main" id="{4417A974-49D8-4ADE-8B46-96884DE12685}"/>
              </a:ext>
            </a:extLst>
          </p:cNvPr>
          <p:cNvSpPr>
            <a:spLocks noGrp="1"/>
          </p:cNvSpPr>
          <p:nvPr>
            <p:ph type="subTitle" idx="1"/>
          </p:nvPr>
        </p:nvSpPr>
        <p:spPr/>
        <p:txBody>
          <a:bodyPr/>
          <a:lstStyle/>
          <a:p>
            <a:r>
              <a:rPr lang="en-GB"/>
              <a:t>Fake News among Teenagers</a:t>
            </a:r>
          </a:p>
          <a:p>
            <a:r>
              <a:rPr lang="en-GB"/>
              <a:t>Agreement N 2019-1-SI01-KA229-060523    </a:t>
            </a:r>
            <a:endParaRPr lang="en-GB" dirty="0"/>
          </a:p>
        </p:txBody>
      </p:sp>
      <p:pic>
        <p:nvPicPr>
          <p:cNvPr id="4" name="Picture 1">
            <a:extLst>
              <a:ext uri="{FF2B5EF4-FFF2-40B4-BE49-F238E27FC236}">
                <a16:creationId xmlns:a16="http://schemas.microsoft.com/office/drawing/2014/main" id="{00000000-0008-0000-0000-000002000000}"/>
              </a:ext>
            </a:extLst>
          </p:cNvPr>
          <p:cNvPicPr/>
          <p:nvPr/>
        </p:nvPicPr>
        <p:blipFill>
          <a:blip r:embed="rId2" cstate="print"/>
          <a:srcRect/>
          <a:stretch>
            <a:fillRect/>
          </a:stretch>
        </p:blipFill>
        <p:spPr bwMode="auto">
          <a:xfrm>
            <a:off x="7261616" y="3661239"/>
            <a:ext cx="930275" cy="358775"/>
          </a:xfrm>
          <a:prstGeom prst="rect">
            <a:avLst/>
          </a:prstGeom>
          <a:noFill/>
          <a:ln w="9525">
            <a:noFill/>
            <a:miter lim="800000"/>
            <a:headEnd/>
            <a:tailEnd/>
          </a:ln>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2AF540FB-8BBB-44CE-A337-BE9AD31417A0}"/>
              </a:ext>
            </a:extLst>
          </p:cNvPr>
          <p:cNvPicPr>
            <a:picLocks noChangeAspect="1"/>
          </p:cNvPicPr>
          <p:nvPr/>
        </p:nvPicPr>
        <p:blipFill>
          <a:blip r:embed="rId3"/>
          <a:stretch>
            <a:fillRect/>
          </a:stretch>
        </p:blipFill>
        <p:spPr>
          <a:xfrm>
            <a:off x="8533521" y="3661239"/>
            <a:ext cx="2535936" cy="591312"/>
          </a:xfrm>
          <a:prstGeom prst="rect">
            <a:avLst/>
          </a:prstGeom>
        </p:spPr>
      </p:pic>
      <p:pic>
        <p:nvPicPr>
          <p:cNvPr id="1026" name="Picture 2">
            <a:extLst>
              <a:ext uri="{FF2B5EF4-FFF2-40B4-BE49-F238E27FC236}">
                <a16:creationId xmlns:a16="http://schemas.microsoft.com/office/drawing/2014/main" id="{B9EA78A8-5572-4A58-AA09-B1D91564B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730" y="949063"/>
            <a:ext cx="1422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a:extLst>
              <a:ext uri="{FF2B5EF4-FFF2-40B4-BE49-F238E27FC236}">
                <a16:creationId xmlns:a16="http://schemas.microsoft.com/office/drawing/2014/main" id="{DE58857F-D391-48E8-9ED1-311D106FAEEE}"/>
              </a:ext>
            </a:extLst>
          </p:cNvPr>
          <p:cNvSpPr txBox="1"/>
          <p:nvPr/>
        </p:nvSpPr>
        <p:spPr>
          <a:xfrm>
            <a:off x="485776" y="66675"/>
            <a:ext cx="11220450" cy="5632311"/>
          </a:xfrm>
          <a:prstGeom prst="rect">
            <a:avLst/>
          </a:prstGeom>
          <a:noFill/>
        </p:spPr>
        <p:txBody>
          <a:bodyPr wrap="square">
            <a:spAutoFit/>
          </a:bodyPr>
          <a:lstStyle/>
          <a:p>
            <a:r>
              <a:rPr lang="en-GB" sz="2400" dirty="0"/>
              <a:t>Sample Interview Questions – from ‘’ENGLISH TEACHING FORUM’’ N 4</a:t>
            </a:r>
          </a:p>
          <a:p>
            <a:endParaRPr lang="en-GB" sz="2400" dirty="0"/>
          </a:p>
          <a:p>
            <a:r>
              <a:rPr lang="en-GB" sz="2400" dirty="0"/>
              <a:t>Tell students to choose among them or to adapt the questions to fit the person they plan to interview. </a:t>
            </a:r>
          </a:p>
          <a:p>
            <a:r>
              <a:rPr lang="en-GB" sz="2400" dirty="0"/>
              <a:t>1. What is your full name? Is there a story about why you were given this name? </a:t>
            </a:r>
          </a:p>
          <a:p>
            <a:r>
              <a:rPr lang="en-GB" sz="2400" dirty="0"/>
              <a:t>2. Where were you born? Where have you lived most of your life? </a:t>
            </a:r>
          </a:p>
          <a:p>
            <a:r>
              <a:rPr lang="en-GB" sz="2400" dirty="0"/>
              <a:t>3. What do you like about living in this city? </a:t>
            </a:r>
          </a:p>
          <a:p>
            <a:r>
              <a:rPr lang="en-GB" sz="2400" dirty="0"/>
              <a:t>4. What are your favourite things to do on a weekend or holiday? </a:t>
            </a:r>
          </a:p>
          <a:p>
            <a:r>
              <a:rPr lang="en-GB" sz="2400" dirty="0"/>
              <a:t>5. Do you have a favourite actor, author, or musician? Why do you like that person? </a:t>
            </a:r>
          </a:p>
          <a:p>
            <a:r>
              <a:rPr lang="en-GB" sz="2400" dirty="0"/>
              <a:t>6. What type of music do you enjoy most: rock, folk, classical? </a:t>
            </a:r>
          </a:p>
          <a:p>
            <a:r>
              <a:rPr lang="en-GB" sz="2400" dirty="0"/>
              <a:t>7. What is you favourite subject (class) in school? </a:t>
            </a:r>
          </a:p>
          <a:p>
            <a:r>
              <a:rPr lang="en-GB" sz="2400" dirty="0"/>
              <a:t>8. What do you plan to do after graduation? </a:t>
            </a:r>
          </a:p>
          <a:p>
            <a:r>
              <a:rPr lang="en-GB" sz="2400" dirty="0"/>
              <a:t>9. What would you like to be doing ten years from now? </a:t>
            </a:r>
          </a:p>
          <a:p>
            <a:r>
              <a:rPr lang="en-GB" sz="2400" dirty="0"/>
              <a:t>10. Do you have a hero? Who is it? Why do you like this person? </a:t>
            </a:r>
          </a:p>
          <a:p>
            <a:r>
              <a:rPr lang="en-GB" sz="2400" dirty="0"/>
              <a:t>11. If you won the lottery, what would you do with the money?</a:t>
            </a:r>
          </a:p>
        </p:txBody>
      </p:sp>
    </p:spTree>
    <p:extLst>
      <p:ext uri="{BB962C8B-B14F-4D97-AF65-F5344CB8AC3E}">
        <p14:creationId xmlns:p14="http://schemas.microsoft.com/office/powerpoint/2010/main" val="76758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662B02C-5249-42BB-95F2-C6479FC3FA64}"/>
              </a:ext>
            </a:extLst>
          </p:cNvPr>
          <p:cNvSpPr>
            <a:spLocks noGrp="1"/>
          </p:cNvSpPr>
          <p:nvPr>
            <p:ph type="title"/>
          </p:nvPr>
        </p:nvSpPr>
        <p:spPr>
          <a:xfrm>
            <a:off x="5791200" y="481039"/>
            <a:ext cx="5934075" cy="1059305"/>
          </a:xfrm>
        </p:spPr>
        <p:txBody>
          <a:bodyPr>
            <a:normAutofit/>
          </a:bodyPr>
          <a:lstStyle/>
          <a:p>
            <a:r>
              <a:rPr lang="en-US" sz="4800" dirty="0"/>
              <a:t>Newseum    </a:t>
            </a:r>
            <a:r>
              <a:rPr lang="en-US" sz="2800" dirty="0"/>
              <a:t>website</a:t>
            </a:r>
            <a:r>
              <a:rPr lang="en-US" sz="4800" dirty="0"/>
              <a:t> </a:t>
            </a:r>
            <a:endParaRPr lang="en-GB" sz="4800" dirty="0"/>
          </a:p>
        </p:txBody>
      </p:sp>
      <p:pic>
        <p:nvPicPr>
          <p:cNvPr id="6" name="Контейнер за съдържание 5" descr="Картина, която съдържа текст, вестник, аксесоар, екранна снимка&#10;&#10;Описанието е генерирано автоматично">
            <a:extLst>
              <a:ext uri="{FF2B5EF4-FFF2-40B4-BE49-F238E27FC236}">
                <a16:creationId xmlns:a16="http://schemas.microsoft.com/office/drawing/2014/main" id="{24974AEC-62B7-4741-A8F9-F4B941508FDF}"/>
              </a:ext>
            </a:extLst>
          </p:cNvPr>
          <p:cNvPicPr>
            <a:picLocks noGrp="1" noChangeAspect="1"/>
          </p:cNvPicPr>
          <p:nvPr>
            <p:ph sz="half" idx="1"/>
          </p:nvPr>
        </p:nvPicPr>
        <p:blipFill>
          <a:blip r:embed="rId2"/>
          <a:stretch>
            <a:fillRect/>
          </a:stretch>
        </p:blipFill>
        <p:spPr>
          <a:xfrm>
            <a:off x="762000" y="171450"/>
            <a:ext cx="4724400" cy="5572125"/>
          </a:xfrm>
        </p:spPr>
      </p:pic>
      <p:sp>
        <p:nvSpPr>
          <p:cNvPr id="4" name="Контейнер за съдържание 3">
            <a:extLst>
              <a:ext uri="{FF2B5EF4-FFF2-40B4-BE49-F238E27FC236}">
                <a16:creationId xmlns:a16="http://schemas.microsoft.com/office/drawing/2014/main" id="{BBB935EB-BFBE-45AD-AFED-3E0C7FCFF093}"/>
              </a:ext>
            </a:extLst>
          </p:cNvPr>
          <p:cNvSpPr>
            <a:spLocks noGrp="1"/>
          </p:cNvSpPr>
          <p:nvPr>
            <p:ph sz="half" idx="2"/>
          </p:nvPr>
        </p:nvSpPr>
        <p:spPr>
          <a:xfrm>
            <a:off x="6562725" y="2017343"/>
            <a:ext cx="4219576" cy="1830757"/>
          </a:xfrm>
        </p:spPr>
        <p:txBody>
          <a:bodyPr/>
          <a:lstStyle/>
          <a:p>
            <a:pPr marL="0" indent="0">
              <a:buNone/>
            </a:pPr>
            <a:r>
              <a:rPr lang="en-GB" dirty="0">
                <a:hlinkClick r:id="rId3">
                  <a:extLst>
                    <a:ext uri="{A12FA001-AC4F-418D-AE19-62706E023703}">
                      <ahyp:hlinkClr xmlns:ahyp="http://schemas.microsoft.com/office/drawing/2018/hyperlinkcolor" val="tx"/>
                    </a:ext>
                  </a:extLst>
                </a:hlinkClick>
              </a:rPr>
              <a:t>Online | Newseum</a:t>
            </a:r>
            <a:endParaRPr lang="en-GB" dirty="0">
              <a:hlinkClick r:id="rId4">
                <a:extLst>
                  <a:ext uri="{A12FA001-AC4F-418D-AE19-62706E023703}">
                    <ahyp:hlinkClr xmlns:ahyp="http://schemas.microsoft.com/office/drawing/2018/hyperlinkcolor" val="tx"/>
                  </a:ext>
                </a:extLst>
              </a:hlinkClick>
            </a:endParaRPr>
          </a:p>
          <a:p>
            <a:pPr marL="0" indent="0">
              <a:buNone/>
            </a:pPr>
            <a:endParaRPr lang="en-GB" dirty="0">
              <a:hlinkClick r:id="rId4">
                <a:extLst>
                  <a:ext uri="{A12FA001-AC4F-418D-AE19-62706E023703}">
                    <ahyp:hlinkClr xmlns:ahyp="http://schemas.microsoft.com/office/drawing/2018/hyperlinkcolor" val="tx"/>
                  </a:ext>
                </a:extLst>
              </a:hlinkClick>
            </a:endParaRPr>
          </a:p>
          <a:p>
            <a:pPr marL="0" indent="0">
              <a:buNone/>
            </a:pPr>
            <a:r>
              <a:rPr lang="en-GB" dirty="0">
                <a:hlinkClick r:id="rId4">
                  <a:extLst>
                    <a:ext uri="{A12FA001-AC4F-418D-AE19-62706E023703}">
                      <ahyp:hlinkClr xmlns:ahyp="http://schemas.microsoft.com/office/drawing/2018/hyperlinkcolor" val="tx"/>
                    </a:ext>
                  </a:extLst>
                </a:hlinkClick>
              </a:rPr>
              <a:t>Today’s Front Pages – Freedom Forum</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5638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Заглавие 1">
            <a:extLst>
              <a:ext uri="{FF2B5EF4-FFF2-40B4-BE49-F238E27FC236}">
                <a16:creationId xmlns:a16="http://schemas.microsoft.com/office/drawing/2014/main" id="{E773F3A1-35E3-4990-A065-0510FFBD5B1D}"/>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sz="6000" dirty="0"/>
              <a:t>E&amp;P </a:t>
            </a:r>
            <a:r>
              <a:rPr lang="en-US" sz="2800" dirty="0"/>
              <a:t>website</a:t>
            </a:r>
            <a:endParaRPr lang="en-US" sz="6000" dirty="0"/>
          </a:p>
        </p:txBody>
      </p:sp>
      <p:sp>
        <p:nvSpPr>
          <p:cNvPr id="23" name="Rectangle 2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Контейнер за съдържание 3">
            <a:extLst>
              <a:ext uri="{FF2B5EF4-FFF2-40B4-BE49-F238E27FC236}">
                <a16:creationId xmlns:a16="http://schemas.microsoft.com/office/drawing/2014/main" id="{5CEC227F-9066-459C-9094-0C8179A79FDE}"/>
              </a:ext>
            </a:extLst>
          </p:cNvPr>
          <p:cNvSpPr>
            <a:spLocks noGrp="1"/>
          </p:cNvSpPr>
          <p:nvPr>
            <p:ph sz="half" idx="2"/>
          </p:nvPr>
        </p:nvSpPr>
        <p:spPr>
          <a:xfrm>
            <a:off x="1451581" y="2015732"/>
            <a:ext cx="4172212" cy="3699268"/>
          </a:xfrm>
        </p:spPr>
        <p:txBody>
          <a:bodyPr vert="horz" lIns="91440" tIns="45720" rIns="91440" bIns="45720" rtlCol="0" anchor="t">
            <a:noAutofit/>
          </a:bodyPr>
          <a:lstStyle/>
          <a:p>
            <a:pPr marL="0" indent="0">
              <a:buNone/>
            </a:pPr>
            <a:r>
              <a:rPr lang="en-US" dirty="0">
                <a:hlinkClick r:id="rId3">
                  <a:extLst>
                    <a:ext uri="{A12FA001-AC4F-418D-AE19-62706E023703}">
                      <ahyp:hlinkClr xmlns:ahyp="http://schemas.microsoft.com/office/drawing/2018/hyperlinkcolor" val="tx"/>
                    </a:ext>
                  </a:extLst>
                </a:hlinkClick>
              </a:rPr>
              <a:t>Home - Editor &amp; Publisher (E&amp;P), Newspaper &amp; News Publishing Media Industry News | Editor and Publisher</a:t>
            </a:r>
            <a:endParaRPr lang="en-US" dirty="0"/>
          </a:p>
          <a:p>
            <a:pPr marL="0" indent="0">
              <a:buNone/>
            </a:pPr>
            <a:endParaRPr lang="en-US" dirty="0"/>
          </a:p>
          <a:p>
            <a:pPr marL="0" indent="0">
              <a:buNone/>
            </a:pPr>
            <a:r>
              <a:rPr lang="en-US" dirty="0"/>
              <a:t>There is an option of reading the latest issue online</a:t>
            </a:r>
          </a:p>
          <a:p>
            <a:pPr marL="0" indent="0">
              <a:buNone/>
            </a:pPr>
            <a:r>
              <a:rPr lang="en-GB" b="1" i="0" cap="all" dirty="0">
                <a:solidFill>
                  <a:srgbClr val="000000"/>
                </a:solidFill>
                <a:effectLst/>
                <a:latin typeface="PT Sans" panose="020B0604020202020204" pitchFamily="34" charset="-52"/>
              </a:rPr>
              <a:t>READ THE CURRENT ISSUE ONLINE</a:t>
            </a:r>
            <a:endParaRPr lang="en-US" dirty="0"/>
          </a:p>
        </p:txBody>
      </p:sp>
      <p:pic>
        <p:nvPicPr>
          <p:cNvPr id="6" name="Контейнер за съдържание 5" descr="Картина, която съдържа текст&#10;&#10;Описанието е генерирано автоматично">
            <a:extLst>
              <a:ext uri="{FF2B5EF4-FFF2-40B4-BE49-F238E27FC236}">
                <a16:creationId xmlns:a16="http://schemas.microsoft.com/office/drawing/2014/main" id="{5FA36F26-676A-4B33-96FA-1D9E65C4AD9D}"/>
              </a:ext>
            </a:extLst>
          </p:cNvPr>
          <p:cNvPicPr>
            <a:picLocks noGrp="1" noChangeAspect="1"/>
          </p:cNvPicPr>
          <p:nvPr>
            <p:ph sz="half" idx="1"/>
          </p:nvPr>
        </p:nvPicPr>
        <p:blipFill>
          <a:blip r:embed="rId4"/>
          <a:stretch>
            <a:fillRect/>
          </a:stretch>
        </p:blipFill>
        <p:spPr>
          <a:xfrm>
            <a:off x="6094411" y="1226194"/>
            <a:ext cx="4960442" cy="3819540"/>
          </a:xfrm>
          <a:prstGeom prst="rect">
            <a:avLst/>
          </a:prstGeom>
        </p:spPr>
      </p:pic>
      <p:pic>
        <p:nvPicPr>
          <p:cNvPr id="25" name="Picture 2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4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8F3F418-AA93-41DC-B28D-C4AE4BF1DEF5}"/>
              </a:ext>
            </a:extLst>
          </p:cNvPr>
          <p:cNvSpPr>
            <a:spLocks noGrp="1"/>
          </p:cNvSpPr>
          <p:nvPr>
            <p:ph type="title"/>
          </p:nvPr>
        </p:nvSpPr>
        <p:spPr/>
        <p:txBody>
          <a:bodyPr/>
          <a:lstStyle/>
          <a:p>
            <a:r>
              <a:rPr lang="en-US" dirty="0" err="1"/>
              <a:t>Newslab</a:t>
            </a:r>
            <a:r>
              <a:rPr lang="en-US" dirty="0"/>
              <a:t>      </a:t>
            </a:r>
            <a:r>
              <a:rPr lang="en-US" sz="2400" dirty="0"/>
              <a:t>website</a:t>
            </a:r>
            <a:endParaRPr lang="en-GB" dirty="0"/>
          </a:p>
        </p:txBody>
      </p:sp>
      <p:sp>
        <p:nvSpPr>
          <p:cNvPr id="3" name="Контейнер за съдържание 2">
            <a:extLst>
              <a:ext uri="{FF2B5EF4-FFF2-40B4-BE49-F238E27FC236}">
                <a16:creationId xmlns:a16="http://schemas.microsoft.com/office/drawing/2014/main" id="{0CB96BBD-DE8F-4F0F-8D78-969DC48374F3}"/>
              </a:ext>
            </a:extLst>
          </p:cNvPr>
          <p:cNvSpPr>
            <a:spLocks noGrp="1"/>
          </p:cNvSpPr>
          <p:nvPr>
            <p:ph sz="half" idx="1"/>
          </p:nvPr>
        </p:nvSpPr>
        <p:spPr>
          <a:xfrm>
            <a:off x="828674" y="2010878"/>
            <a:ext cx="4333875" cy="2113447"/>
          </a:xfrm>
        </p:spPr>
        <p:txBody>
          <a:bodyPr>
            <a:noAutofit/>
          </a:bodyPr>
          <a:lstStyle/>
          <a:p>
            <a:pPr marL="0" indent="0">
              <a:buNone/>
            </a:pPr>
            <a:r>
              <a:rPr lang="en-GB" sz="2800" dirty="0" err="1">
                <a:hlinkClick r:id="rId2"/>
              </a:rPr>
              <a:t>NewsLab</a:t>
            </a:r>
            <a:r>
              <a:rPr lang="en-GB" sz="2800" dirty="0">
                <a:hlinkClick r:id="rId2"/>
              </a:rPr>
              <a:t> –</a:t>
            </a:r>
            <a:r>
              <a:rPr lang="en-GB" sz="2800" dirty="0"/>
              <a:t>  school for </a:t>
            </a:r>
            <a:r>
              <a:rPr lang="en-GB" sz="2800" dirty="0" err="1"/>
              <a:t>journalism&amp;new</a:t>
            </a:r>
            <a:r>
              <a:rPr lang="en-GB" sz="2800" dirty="0"/>
              <a:t> media</a:t>
            </a:r>
          </a:p>
          <a:p>
            <a:pPr marL="0" indent="0">
              <a:buNone/>
            </a:pPr>
            <a:r>
              <a:rPr lang="en-GB" sz="2800" dirty="0"/>
              <a:t>https://newslab.org/</a:t>
            </a:r>
          </a:p>
        </p:txBody>
      </p:sp>
      <p:pic>
        <p:nvPicPr>
          <p:cNvPr id="6" name="Контейнер за съдържание 5" descr="Group of students working in library">
            <a:extLst>
              <a:ext uri="{FF2B5EF4-FFF2-40B4-BE49-F238E27FC236}">
                <a16:creationId xmlns:a16="http://schemas.microsoft.com/office/drawing/2014/main" id="{FAD5FA44-42DF-4EE7-B7F6-12B4BA678D37}"/>
              </a:ext>
            </a:extLst>
          </p:cNvPr>
          <p:cNvPicPr>
            <a:picLocks noGrp="1" noChangeAspect="1"/>
          </p:cNvPicPr>
          <p:nvPr>
            <p:ph sz="half" idx="2"/>
          </p:nvPr>
        </p:nvPicPr>
        <p:blipFill>
          <a:blip r:embed="rId3"/>
          <a:stretch>
            <a:fillRect/>
          </a:stretch>
        </p:blipFill>
        <p:spPr>
          <a:xfrm>
            <a:off x="5867400" y="658205"/>
            <a:ext cx="6000750" cy="4628321"/>
          </a:xfrm>
        </p:spPr>
      </p:pic>
    </p:spTree>
    <p:extLst>
      <p:ext uri="{BB962C8B-B14F-4D97-AF65-F5344CB8AC3E}">
        <p14:creationId xmlns:p14="http://schemas.microsoft.com/office/powerpoint/2010/main" val="172243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B6F1FB7-5FCD-4C4E-A3F3-D7F932871AA7}"/>
              </a:ext>
            </a:extLst>
          </p:cNvPr>
          <p:cNvSpPr>
            <a:spLocks noGrp="1"/>
          </p:cNvSpPr>
          <p:nvPr>
            <p:ph type="title"/>
          </p:nvPr>
        </p:nvSpPr>
        <p:spPr>
          <a:xfrm>
            <a:off x="1451580" y="804519"/>
            <a:ext cx="6501796" cy="490881"/>
          </a:xfrm>
        </p:spPr>
        <p:txBody>
          <a:bodyPr>
            <a:normAutofit fontScale="90000"/>
          </a:bodyPr>
          <a:lstStyle/>
          <a:p>
            <a:r>
              <a:rPr lang="en-GB" dirty="0"/>
              <a:t>    Creating a school Newspaper</a:t>
            </a:r>
          </a:p>
        </p:txBody>
      </p:sp>
      <p:sp>
        <p:nvSpPr>
          <p:cNvPr id="4" name="Текстово поле 3">
            <a:extLst>
              <a:ext uri="{FF2B5EF4-FFF2-40B4-BE49-F238E27FC236}">
                <a16:creationId xmlns:a16="http://schemas.microsoft.com/office/drawing/2014/main" id="{D6C0CBFA-24C5-4CC9-AE1A-E966C9911D8E}"/>
              </a:ext>
            </a:extLst>
          </p:cNvPr>
          <p:cNvSpPr txBox="1"/>
          <p:nvPr/>
        </p:nvSpPr>
        <p:spPr>
          <a:xfrm>
            <a:off x="1000124" y="1864102"/>
            <a:ext cx="10658475" cy="3416320"/>
          </a:xfrm>
          <a:prstGeom prst="rect">
            <a:avLst/>
          </a:prstGeom>
          <a:noFill/>
        </p:spPr>
        <p:txBody>
          <a:bodyPr wrap="square">
            <a:spAutoFit/>
          </a:bodyPr>
          <a:lstStyle/>
          <a:p>
            <a:r>
              <a:rPr lang="en-GB" dirty="0"/>
              <a:t>Stage 1 - PLANNING: </a:t>
            </a:r>
          </a:p>
          <a:p>
            <a:r>
              <a:rPr lang="en-GB" dirty="0"/>
              <a:t>Discussing the format; the name; the audience; the newspaper sections; the layout;</a:t>
            </a:r>
          </a:p>
          <a:p>
            <a:r>
              <a:rPr lang="en-GB" dirty="0"/>
              <a:t>Stage 2  - WRITING DRAFTS</a:t>
            </a:r>
          </a:p>
          <a:p>
            <a:r>
              <a:rPr lang="en-GB" dirty="0"/>
              <a:t>Each section will have different types of tasks. For example, students who need to interview people will have to write interview questions. Some students may be drawing or writing comic strips. Some may need to review other newspapers or written sources for information to write about. Some may need to collect information about local events. It is very important that students write their own material and not copy something from the Internet </a:t>
            </a:r>
          </a:p>
          <a:p>
            <a:r>
              <a:rPr lang="en-GB" dirty="0"/>
              <a:t>Stage 3: MAKING CORRECTIONS TO THE DRAFT </a:t>
            </a:r>
          </a:p>
          <a:p>
            <a:r>
              <a:rPr lang="en-GB" dirty="0"/>
              <a:t>Students can get some feedback from other students or their teachers / discussing the contents; </a:t>
            </a:r>
            <a:r>
              <a:rPr lang="en-GB" dirty="0" err="1"/>
              <a:t>suggesing</a:t>
            </a:r>
            <a:r>
              <a:rPr lang="en-GB" dirty="0"/>
              <a:t> corrections in vocabulary or grammar/. Students should be encouraged to do as much rewriting as possible.</a:t>
            </a:r>
          </a:p>
          <a:p>
            <a:r>
              <a:rPr lang="en-GB" dirty="0"/>
              <a:t>Stage 4: COMPILING THE NEWSPAPER</a:t>
            </a:r>
          </a:p>
        </p:txBody>
      </p:sp>
    </p:spTree>
    <p:extLst>
      <p:ext uri="{BB962C8B-B14F-4D97-AF65-F5344CB8AC3E}">
        <p14:creationId xmlns:p14="http://schemas.microsoft.com/office/powerpoint/2010/main" val="76077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0FA50AB-9CAA-4AAC-9998-B69C09808CD8}"/>
              </a:ext>
            </a:extLst>
          </p:cNvPr>
          <p:cNvSpPr>
            <a:spLocks noGrp="1"/>
          </p:cNvSpPr>
          <p:nvPr>
            <p:ph type="title"/>
          </p:nvPr>
        </p:nvSpPr>
        <p:spPr>
          <a:xfrm>
            <a:off x="1452075" y="766419"/>
            <a:ext cx="9603275" cy="1049235"/>
          </a:xfrm>
        </p:spPr>
        <p:txBody>
          <a:bodyPr/>
          <a:lstStyle/>
          <a:p>
            <a:r>
              <a:rPr lang="en-US" dirty="0"/>
              <a:t>                Our school newspaper</a:t>
            </a:r>
            <a:endParaRPr lang="en-GB" dirty="0"/>
          </a:p>
        </p:txBody>
      </p:sp>
      <p:graphicFrame>
        <p:nvGraphicFramePr>
          <p:cNvPr id="4" name="Контейнер за съдържание 3">
            <a:extLst>
              <a:ext uri="{FF2B5EF4-FFF2-40B4-BE49-F238E27FC236}">
                <a16:creationId xmlns:a16="http://schemas.microsoft.com/office/drawing/2014/main" id="{11979CF5-1F75-4C5E-81EA-BC0780BF09F1}"/>
              </a:ext>
            </a:extLst>
          </p:cNvPr>
          <p:cNvGraphicFramePr>
            <a:graphicFrameLocks noGrp="1" noChangeAspect="1"/>
          </p:cNvGraphicFramePr>
          <p:nvPr>
            <p:ph idx="1"/>
            <p:extLst>
              <p:ext uri="{D42A27DB-BD31-4B8C-83A1-F6EECF244321}">
                <p14:modId xmlns:p14="http://schemas.microsoft.com/office/powerpoint/2010/main" val="129665722"/>
              </p:ext>
            </p:extLst>
          </p:nvPr>
        </p:nvGraphicFramePr>
        <p:xfrm>
          <a:off x="1450975" y="2051050"/>
          <a:ext cx="9604375" cy="3379788"/>
        </p:xfrm>
        <a:graphic>
          <a:graphicData uri="http://schemas.openxmlformats.org/presentationml/2006/ole">
            <mc:AlternateContent xmlns:mc="http://schemas.openxmlformats.org/markup-compatibility/2006">
              <mc:Choice xmlns:v="urn:schemas-microsoft-com:vml" Requires="v">
                <p:oleObj spid="_x0000_s2054" name="Packager Shell Object" showAsIcon="1" r:id="rId3" imgW="1361520" imgH="478800" progId="Package">
                  <p:embed/>
                </p:oleObj>
              </mc:Choice>
              <mc:Fallback>
                <p:oleObj name="Packager Shell Object" showAsIcon="1" r:id="rId3" imgW="1361520" imgH="478800" progId="Package">
                  <p:embed/>
                  <p:pic>
                    <p:nvPicPr>
                      <p:cNvPr id="0" name=""/>
                      <p:cNvPicPr/>
                      <p:nvPr/>
                    </p:nvPicPr>
                    <p:blipFill>
                      <a:blip r:embed="rId4"/>
                      <a:stretch>
                        <a:fillRect/>
                      </a:stretch>
                    </p:blipFill>
                    <p:spPr>
                      <a:xfrm>
                        <a:off x="1450975" y="2051050"/>
                        <a:ext cx="9604375" cy="3379788"/>
                      </a:xfrm>
                      <a:prstGeom prst="rect">
                        <a:avLst/>
                      </a:prstGeom>
                    </p:spPr>
                  </p:pic>
                </p:oleObj>
              </mc:Fallback>
            </mc:AlternateContent>
          </a:graphicData>
        </a:graphic>
      </p:graphicFrame>
    </p:spTree>
    <p:extLst>
      <p:ext uri="{BB962C8B-B14F-4D97-AF65-F5344CB8AC3E}">
        <p14:creationId xmlns:p14="http://schemas.microsoft.com/office/powerpoint/2010/main" val="3013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Заглавие 1">
            <a:extLst>
              <a:ext uri="{FF2B5EF4-FFF2-40B4-BE49-F238E27FC236}">
                <a16:creationId xmlns:a16="http://schemas.microsoft.com/office/drawing/2014/main" id="{3DA38AE6-44CB-4955-A4E9-BC12BF3D502F}"/>
              </a:ext>
            </a:extLst>
          </p:cNvPr>
          <p:cNvSpPr>
            <a:spLocks noGrp="1"/>
          </p:cNvSpPr>
          <p:nvPr>
            <p:ph type="title"/>
          </p:nvPr>
        </p:nvSpPr>
        <p:spPr>
          <a:xfrm>
            <a:off x="1127730" y="904876"/>
            <a:ext cx="4844445" cy="849840"/>
          </a:xfrm>
        </p:spPr>
        <p:txBody>
          <a:bodyPr>
            <a:normAutofit fontScale="90000"/>
          </a:bodyPr>
          <a:lstStyle/>
          <a:p>
            <a:r>
              <a:rPr lang="en-US" dirty="0"/>
              <a:t>Journalist skills in the English classroom</a:t>
            </a:r>
            <a:endParaRPr lang="en-GB" dirty="0"/>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Контейнер за съдържание 2">
            <a:extLst>
              <a:ext uri="{FF2B5EF4-FFF2-40B4-BE49-F238E27FC236}">
                <a16:creationId xmlns:a16="http://schemas.microsoft.com/office/drawing/2014/main" id="{B76F7676-F45D-462F-937E-54A460E0B071}"/>
              </a:ext>
            </a:extLst>
          </p:cNvPr>
          <p:cNvSpPr>
            <a:spLocks noGrp="1"/>
          </p:cNvSpPr>
          <p:nvPr>
            <p:ph idx="1"/>
          </p:nvPr>
        </p:nvSpPr>
        <p:spPr>
          <a:xfrm>
            <a:off x="514350" y="1939460"/>
            <a:ext cx="6210300" cy="3526885"/>
          </a:xfrm>
        </p:spPr>
        <p:txBody>
          <a:bodyPr>
            <a:normAutofit/>
          </a:bodyPr>
          <a:lstStyle/>
          <a:p>
            <a:pPr marL="0" indent="0">
              <a:lnSpc>
                <a:spcPct val="110000"/>
              </a:lnSpc>
              <a:buNone/>
            </a:pPr>
            <a:r>
              <a:rPr lang="en-GB" dirty="0"/>
              <a:t>A student-generated newspaper for a real audience engages students in the real process of asking questions, writing articles and editing. </a:t>
            </a:r>
          </a:p>
          <a:p>
            <a:pPr marL="0" indent="0">
              <a:lnSpc>
                <a:spcPct val="110000"/>
              </a:lnSpc>
              <a:buNone/>
            </a:pPr>
            <a:r>
              <a:rPr lang="en-GB" dirty="0"/>
              <a:t>It is a beneficial way of motivating students to create pictures, stories, and features while covering topics they care about.</a:t>
            </a:r>
          </a:p>
          <a:p>
            <a:pPr marL="0" indent="0">
              <a:lnSpc>
                <a:spcPct val="110000"/>
              </a:lnSpc>
              <a:buNone/>
            </a:pPr>
            <a:r>
              <a:rPr lang="en-GB" dirty="0"/>
              <a:t>Undoubtedly, newspaper-creation projects and related activities can be incorporated into different classroom contexts.</a:t>
            </a:r>
          </a:p>
        </p:txBody>
      </p:sp>
      <p:pic>
        <p:nvPicPr>
          <p:cNvPr id="5" name="Картина 4" descr="Картина, която съдържа текст, вестник, щанд&#10;&#10;Описанието е генерирано автоматично">
            <a:extLst>
              <a:ext uri="{FF2B5EF4-FFF2-40B4-BE49-F238E27FC236}">
                <a16:creationId xmlns:a16="http://schemas.microsoft.com/office/drawing/2014/main" id="{A7FC90F7-6140-4D6D-94D1-1C1980777035}"/>
              </a:ext>
            </a:extLst>
          </p:cNvPr>
          <p:cNvPicPr>
            <a:picLocks noChangeAspect="1"/>
          </p:cNvPicPr>
          <p:nvPr/>
        </p:nvPicPr>
        <p:blipFill>
          <a:blip r:embed="rId2"/>
          <a:stretch>
            <a:fillRect/>
          </a:stretch>
        </p:blipFill>
        <p:spPr>
          <a:xfrm>
            <a:off x="6981824" y="1610628"/>
            <a:ext cx="4695825" cy="3050671"/>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75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A011CB6-F867-4489-AB86-1DAB5060305F}"/>
              </a:ext>
            </a:extLst>
          </p:cNvPr>
          <p:cNvSpPr>
            <a:spLocks noGrp="1"/>
          </p:cNvSpPr>
          <p:nvPr>
            <p:ph type="title"/>
          </p:nvPr>
        </p:nvSpPr>
        <p:spPr>
          <a:xfrm>
            <a:off x="723901" y="804890"/>
            <a:ext cx="10330952" cy="347635"/>
          </a:xfrm>
        </p:spPr>
        <p:txBody>
          <a:bodyPr>
            <a:noAutofit/>
          </a:bodyPr>
          <a:lstStyle/>
          <a:p>
            <a:r>
              <a:rPr lang="en-GB" sz="2400" dirty="0"/>
              <a:t>benefits of creating a student-generated  digital newspaper</a:t>
            </a:r>
          </a:p>
        </p:txBody>
      </p:sp>
      <p:pic>
        <p:nvPicPr>
          <p:cNvPr id="6" name="Контейнер за съдържание 5" descr="Картина, която съдържа текст, вестник&#10;&#10;Описанието е генерирано автоматично">
            <a:extLst>
              <a:ext uri="{FF2B5EF4-FFF2-40B4-BE49-F238E27FC236}">
                <a16:creationId xmlns:a16="http://schemas.microsoft.com/office/drawing/2014/main" id="{48EF01C9-AFD8-4964-BD8D-0B4C7A3E5031}"/>
              </a:ext>
            </a:extLst>
          </p:cNvPr>
          <p:cNvPicPr>
            <a:picLocks noGrp="1" noChangeAspect="1"/>
          </p:cNvPicPr>
          <p:nvPr>
            <p:ph sz="half" idx="1"/>
          </p:nvPr>
        </p:nvPicPr>
        <p:blipFill>
          <a:blip r:embed="rId2"/>
          <a:stretch>
            <a:fillRect/>
          </a:stretch>
        </p:blipFill>
        <p:spPr>
          <a:xfrm>
            <a:off x="723901" y="2460625"/>
            <a:ext cx="2400300" cy="1936750"/>
          </a:xfrm>
        </p:spPr>
      </p:pic>
      <p:sp>
        <p:nvSpPr>
          <p:cNvPr id="4" name="Контейнер за съдържание 3">
            <a:extLst>
              <a:ext uri="{FF2B5EF4-FFF2-40B4-BE49-F238E27FC236}">
                <a16:creationId xmlns:a16="http://schemas.microsoft.com/office/drawing/2014/main" id="{285013B6-5E12-4AA5-AB7C-6FECBF445F29}"/>
              </a:ext>
            </a:extLst>
          </p:cNvPr>
          <p:cNvSpPr>
            <a:spLocks noGrp="1"/>
          </p:cNvSpPr>
          <p:nvPr>
            <p:ph sz="half" idx="2"/>
          </p:nvPr>
        </p:nvSpPr>
        <p:spPr>
          <a:xfrm>
            <a:off x="3291840" y="1362076"/>
            <a:ext cx="7767083" cy="4467224"/>
          </a:xfrm>
        </p:spPr>
        <p:txBody>
          <a:bodyPr>
            <a:normAutofit fontScale="85000" lnSpcReduction="10000"/>
          </a:bodyPr>
          <a:lstStyle/>
          <a:p>
            <a:pPr marL="0" indent="0">
              <a:buNone/>
            </a:pPr>
            <a:endParaRPr lang="en-GB" dirty="0"/>
          </a:p>
          <a:p>
            <a:pPr marL="0" indent="0">
              <a:buNone/>
            </a:pPr>
            <a:r>
              <a:rPr lang="en-GB" sz="2800" dirty="0"/>
              <a:t>Builds a classroom community Works for a variety of abilities </a:t>
            </a:r>
          </a:p>
          <a:p>
            <a:pPr marL="0" indent="0">
              <a:buNone/>
            </a:pPr>
            <a:r>
              <a:rPr lang="en-GB" sz="2800" dirty="0"/>
              <a:t>Creates an authentic resource </a:t>
            </a:r>
          </a:p>
          <a:p>
            <a:pPr marL="0" indent="0">
              <a:buNone/>
            </a:pPr>
            <a:r>
              <a:rPr lang="en-GB" sz="2800" dirty="0"/>
              <a:t>Increases student motivation &amp; vocabulary </a:t>
            </a:r>
          </a:p>
          <a:p>
            <a:pPr marL="0" indent="0">
              <a:buNone/>
            </a:pPr>
            <a:r>
              <a:rPr lang="en-GB" sz="2800" dirty="0"/>
              <a:t>Provides interaction</a:t>
            </a:r>
          </a:p>
          <a:p>
            <a:pPr marL="0" indent="0">
              <a:buNone/>
            </a:pPr>
            <a:r>
              <a:rPr lang="en-GB" sz="2800" dirty="0"/>
              <a:t>Provides practice in English </a:t>
            </a:r>
          </a:p>
          <a:p>
            <a:pPr marL="0" indent="0">
              <a:buNone/>
            </a:pPr>
            <a:r>
              <a:rPr lang="en-GB" sz="2800" dirty="0"/>
              <a:t>Develops 21st-century skill</a:t>
            </a:r>
          </a:p>
          <a:p>
            <a:pPr marL="0" indent="0">
              <a:buNone/>
            </a:pPr>
            <a:endParaRPr lang="en-GB" dirty="0"/>
          </a:p>
          <a:p>
            <a:pPr marL="0" indent="0">
              <a:buNone/>
            </a:pPr>
            <a:r>
              <a:rPr lang="en-GB" sz="1600" dirty="0"/>
              <a:t>(Lynch, 2006; Ono &amp; Ishihara, 2010; Herrington &amp; Moran, 2012; Hoyt, 2013) </a:t>
            </a:r>
          </a:p>
        </p:txBody>
      </p:sp>
    </p:spTree>
    <p:extLst>
      <p:ext uri="{BB962C8B-B14F-4D97-AF65-F5344CB8AC3E}">
        <p14:creationId xmlns:p14="http://schemas.microsoft.com/office/powerpoint/2010/main" val="60406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D412745-F668-4A3A-85F5-337C1B57203D}"/>
              </a:ext>
            </a:extLst>
          </p:cNvPr>
          <p:cNvSpPr>
            <a:spLocks noGrp="1"/>
          </p:cNvSpPr>
          <p:nvPr>
            <p:ph type="title"/>
          </p:nvPr>
        </p:nvSpPr>
        <p:spPr>
          <a:xfrm>
            <a:off x="1451579" y="804520"/>
            <a:ext cx="9603275" cy="424206"/>
          </a:xfrm>
        </p:spPr>
        <p:txBody>
          <a:bodyPr>
            <a:normAutofit fontScale="90000"/>
          </a:bodyPr>
          <a:lstStyle/>
          <a:p>
            <a:r>
              <a:rPr lang="en-GB" dirty="0"/>
              <a:t>Activities for Digital Newspapers</a:t>
            </a:r>
          </a:p>
        </p:txBody>
      </p:sp>
      <p:sp>
        <p:nvSpPr>
          <p:cNvPr id="3" name="Контейнер за съдържание 2">
            <a:extLst>
              <a:ext uri="{FF2B5EF4-FFF2-40B4-BE49-F238E27FC236}">
                <a16:creationId xmlns:a16="http://schemas.microsoft.com/office/drawing/2014/main" id="{26540B54-FDDB-4F27-8B48-9C5E6A01D0AF}"/>
              </a:ext>
            </a:extLst>
          </p:cNvPr>
          <p:cNvSpPr>
            <a:spLocks noGrp="1"/>
          </p:cNvSpPr>
          <p:nvPr>
            <p:ph idx="1"/>
          </p:nvPr>
        </p:nvSpPr>
        <p:spPr/>
        <p:txBody>
          <a:bodyPr/>
          <a:lstStyle/>
          <a:p>
            <a:pPr marL="0" indent="0">
              <a:buNone/>
            </a:pPr>
            <a:r>
              <a:rPr lang="en-GB" dirty="0"/>
              <a:t>Online research</a:t>
            </a:r>
          </a:p>
          <a:p>
            <a:pPr marL="0" indent="0">
              <a:buNone/>
            </a:pPr>
            <a:r>
              <a:rPr lang="en-GB" dirty="0"/>
              <a:t>Surveys </a:t>
            </a:r>
          </a:p>
          <a:p>
            <a:pPr marL="0" indent="0">
              <a:buNone/>
            </a:pPr>
            <a:r>
              <a:rPr lang="en-GB" dirty="0"/>
              <a:t>Interviews </a:t>
            </a:r>
          </a:p>
          <a:p>
            <a:pPr marL="0" indent="0">
              <a:buNone/>
            </a:pPr>
            <a:r>
              <a:rPr lang="en-GB" dirty="0"/>
              <a:t>Reviews</a:t>
            </a:r>
          </a:p>
          <a:p>
            <a:pPr marL="0" indent="0">
              <a:buNone/>
            </a:pPr>
            <a:r>
              <a:rPr lang="en-GB" dirty="0"/>
              <a:t>Writing captions</a:t>
            </a:r>
          </a:p>
          <a:p>
            <a:pPr marL="0" indent="0">
              <a:buNone/>
            </a:pPr>
            <a:r>
              <a:rPr lang="en-GB" dirty="0"/>
              <a:t>Writing articles</a:t>
            </a:r>
          </a:p>
          <a:p>
            <a:pPr marL="0" indent="0">
              <a:buNone/>
            </a:pPr>
            <a:r>
              <a:rPr lang="en-GB" dirty="0"/>
              <a:t>Making collages</a:t>
            </a:r>
          </a:p>
        </p:txBody>
      </p:sp>
      <p:pic>
        <p:nvPicPr>
          <p:cNvPr id="5" name="Картина 4" descr="Картина, която съдържа текст, вестник, аксесоар&#10;&#10;Описанието е генерирано автоматично">
            <a:extLst>
              <a:ext uri="{FF2B5EF4-FFF2-40B4-BE49-F238E27FC236}">
                <a16:creationId xmlns:a16="http://schemas.microsoft.com/office/drawing/2014/main" id="{47D48853-019F-4387-9F20-A6371D7C6FAE}"/>
              </a:ext>
            </a:extLst>
          </p:cNvPr>
          <p:cNvPicPr>
            <a:picLocks noChangeAspect="1"/>
          </p:cNvPicPr>
          <p:nvPr/>
        </p:nvPicPr>
        <p:blipFill>
          <a:blip r:embed="rId2"/>
          <a:stretch>
            <a:fillRect/>
          </a:stretch>
        </p:blipFill>
        <p:spPr>
          <a:xfrm>
            <a:off x="3760470" y="2148840"/>
            <a:ext cx="7772400" cy="2846070"/>
          </a:xfrm>
          <a:prstGeom prst="rect">
            <a:avLst/>
          </a:prstGeom>
        </p:spPr>
      </p:pic>
    </p:spTree>
    <p:extLst>
      <p:ext uri="{BB962C8B-B14F-4D97-AF65-F5344CB8AC3E}">
        <p14:creationId xmlns:p14="http://schemas.microsoft.com/office/powerpoint/2010/main" val="232856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9FB6D0D-9005-451F-9A08-B9056634CA58}"/>
              </a:ext>
            </a:extLst>
          </p:cNvPr>
          <p:cNvSpPr>
            <a:spLocks noGrp="1"/>
          </p:cNvSpPr>
          <p:nvPr>
            <p:ph type="title"/>
          </p:nvPr>
        </p:nvSpPr>
        <p:spPr>
          <a:xfrm>
            <a:off x="1449217" y="409575"/>
            <a:ext cx="9605635" cy="1025795"/>
          </a:xfrm>
        </p:spPr>
        <p:txBody>
          <a:bodyPr>
            <a:normAutofit fontScale="90000"/>
          </a:bodyPr>
          <a:lstStyle/>
          <a:p>
            <a:r>
              <a:rPr lang="en-GB" dirty="0"/>
              <a:t>Writing Captions</a:t>
            </a:r>
            <a:br>
              <a:rPr lang="en-GB" dirty="0"/>
            </a:br>
            <a:br>
              <a:rPr lang="en-GB" dirty="0"/>
            </a:br>
            <a:r>
              <a:rPr lang="en-GB" sz="2400" dirty="0"/>
              <a:t>/A caption is a title or brief description of an image/</a:t>
            </a:r>
          </a:p>
        </p:txBody>
      </p:sp>
      <p:sp>
        <p:nvSpPr>
          <p:cNvPr id="4" name="Контейнер за съдържание 3">
            <a:extLst>
              <a:ext uri="{FF2B5EF4-FFF2-40B4-BE49-F238E27FC236}">
                <a16:creationId xmlns:a16="http://schemas.microsoft.com/office/drawing/2014/main" id="{B41ACDC6-8F4F-4E80-8F97-C8DF5E40ED66}"/>
              </a:ext>
            </a:extLst>
          </p:cNvPr>
          <p:cNvSpPr>
            <a:spLocks noGrp="1"/>
          </p:cNvSpPr>
          <p:nvPr>
            <p:ph sz="half" idx="2"/>
          </p:nvPr>
        </p:nvSpPr>
        <p:spPr>
          <a:xfrm>
            <a:off x="4019550" y="2017343"/>
            <a:ext cx="7915275" cy="3441520"/>
          </a:xfrm>
        </p:spPr>
        <p:txBody>
          <a:bodyPr/>
          <a:lstStyle/>
          <a:p>
            <a:pPr marL="0" indent="0">
              <a:buNone/>
            </a:pPr>
            <a:r>
              <a:rPr lang="en-GB" dirty="0"/>
              <a:t>Ask questions to describe the photo. </a:t>
            </a:r>
          </a:p>
          <a:p>
            <a:pPr marL="0" indent="0">
              <a:buNone/>
            </a:pPr>
            <a:r>
              <a:rPr lang="en-GB" dirty="0"/>
              <a:t>• Who is in the photo? </a:t>
            </a:r>
          </a:p>
          <a:p>
            <a:pPr marL="0" indent="0">
              <a:buNone/>
            </a:pPr>
            <a:r>
              <a:rPr lang="en-GB" dirty="0"/>
              <a:t>• How old are they? </a:t>
            </a:r>
          </a:p>
          <a:p>
            <a:pPr marL="0" indent="0">
              <a:buNone/>
            </a:pPr>
            <a:r>
              <a:rPr lang="en-GB" dirty="0"/>
              <a:t>• Where are they? </a:t>
            </a:r>
          </a:p>
          <a:p>
            <a:pPr marL="0" indent="0">
              <a:buNone/>
            </a:pPr>
            <a:r>
              <a:rPr lang="en-GB" dirty="0"/>
              <a:t>• What are they doing? </a:t>
            </a:r>
          </a:p>
          <a:p>
            <a:pPr marL="0" indent="0">
              <a:buNone/>
            </a:pPr>
            <a:r>
              <a:rPr lang="en-GB" dirty="0"/>
              <a:t>• How do they feel? </a:t>
            </a:r>
          </a:p>
          <a:p>
            <a:pPr marL="0" indent="0">
              <a:buNone/>
            </a:pPr>
            <a:r>
              <a:rPr lang="en-GB" dirty="0"/>
              <a:t>Review basic sentence structure.</a:t>
            </a:r>
          </a:p>
        </p:txBody>
      </p:sp>
      <p:pic>
        <p:nvPicPr>
          <p:cNvPr id="10" name="Контейнер за съдържание 9" descr="Картина, която съдържа лице&#10;&#10;Описанието е генерирано автоматично">
            <a:extLst>
              <a:ext uri="{FF2B5EF4-FFF2-40B4-BE49-F238E27FC236}">
                <a16:creationId xmlns:a16="http://schemas.microsoft.com/office/drawing/2014/main" id="{AF82DF1A-57F8-419D-8583-8D92C090451D}"/>
              </a:ext>
            </a:extLst>
          </p:cNvPr>
          <p:cNvPicPr>
            <a:picLocks noGrp="1" noChangeAspect="1"/>
          </p:cNvPicPr>
          <p:nvPr>
            <p:ph sz="half" idx="1"/>
          </p:nvPr>
        </p:nvPicPr>
        <p:blipFill>
          <a:blip r:embed="rId2"/>
          <a:stretch>
            <a:fillRect/>
          </a:stretch>
        </p:blipFill>
        <p:spPr>
          <a:xfrm>
            <a:off x="963764" y="1917430"/>
            <a:ext cx="2736547" cy="3448050"/>
          </a:xfrm>
        </p:spPr>
      </p:pic>
    </p:spTree>
    <p:extLst>
      <p:ext uri="{BB962C8B-B14F-4D97-AF65-F5344CB8AC3E}">
        <p14:creationId xmlns:p14="http://schemas.microsoft.com/office/powerpoint/2010/main" val="358370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E290AFD-1701-46EF-828D-BD466475C2F2}"/>
              </a:ext>
            </a:extLst>
          </p:cNvPr>
          <p:cNvSpPr>
            <a:spLocks noGrp="1"/>
          </p:cNvSpPr>
          <p:nvPr>
            <p:ph type="title"/>
          </p:nvPr>
        </p:nvSpPr>
        <p:spPr>
          <a:xfrm>
            <a:off x="2124075" y="295275"/>
            <a:ext cx="7362825" cy="1219200"/>
          </a:xfrm>
        </p:spPr>
        <p:txBody>
          <a:bodyPr>
            <a:normAutofit fontScale="90000"/>
          </a:bodyPr>
          <a:lstStyle/>
          <a:p>
            <a:br>
              <a:rPr lang="en-US" dirty="0"/>
            </a:br>
            <a:r>
              <a:rPr lang="en-US" dirty="0"/>
              <a:t>Identifying Newspaper Sections</a:t>
            </a:r>
            <a:br>
              <a:rPr lang="en-US" dirty="0"/>
            </a:br>
            <a:r>
              <a:rPr lang="en-US" dirty="0"/>
              <a:t> </a:t>
            </a:r>
            <a:r>
              <a:rPr lang="en-US" sz="1800" b="1" dirty="0"/>
              <a:t>A small-scale project/ group work</a:t>
            </a:r>
            <a:br>
              <a:rPr lang="en-US" dirty="0"/>
            </a:br>
            <a:br>
              <a:rPr lang="en-US" dirty="0"/>
            </a:br>
            <a:endParaRPr lang="en-GB" dirty="0"/>
          </a:p>
        </p:txBody>
      </p:sp>
      <p:pic>
        <p:nvPicPr>
          <p:cNvPr id="6" name="Контейнер за съдържание 5" descr="Картина, която съдържа текст&#10;&#10;Описанието е генерирано автоматично">
            <a:extLst>
              <a:ext uri="{FF2B5EF4-FFF2-40B4-BE49-F238E27FC236}">
                <a16:creationId xmlns:a16="http://schemas.microsoft.com/office/drawing/2014/main" id="{FA7AE84D-E481-4FAC-BA4C-54F4E20BE3BF}"/>
              </a:ext>
            </a:extLst>
          </p:cNvPr>
          <p:cNvPicPr>
            <a:picLocks noGrp="1" noChangeAspect="1"/>
          </p:cNvPicPr>
          <p:nvPr>
            <p:ph sz="half" idx="1"/>
          </p:nvPr>
        </p:nvPicPr>
        <p:blipFill>
          <a:blip r:embed="rId2"/>
          <a:stretch>
            <a:fillRect/>
          </a:stretch>
        </p:blipFill>
        <p:spPr>
          <a:xfrm>
            <a:off x="8791576" y="313406"/>
            <a:ext cx="2400300" cy="1410619"/>
          </a:xfrm>
        </p:spPr>
      </p:pic>
      <p:sp>
        <p:nvSpPr>
          <p:cNvPr id="4" name="Контейнер за съдържание 3">
            <a:extLst>
              <a:ext uri="{FF2B5EF4-FFF2-40B4-BE49-F238E27FC236}">
                <a16:creationId xmlns:a16="http://schemas.microsoft.com/office/drawing/2014/main" id="{7A1B7329-8AD1-4B57-98B3-6B766C8D5B73}"/>
              </a:ext>
            </a:extLst>
          </p:cNvPr>
          <p:cNvSpPr>
            <a:spLocks noGrp="1"/>
          </p:cNvSpPr>
          <p:nvPr>
            <p:ph sz="half" idx="2"/>
          </p:nvPr>
        </p:nvSpPr>
        <p:spPr>
          <a:xfrm>
            <a:off x="523875" y="2017342"/>
            <a:ext cx="11315700" cy="3792907"/>
          </a:xfrm>
        </p:spPr>
        <p:txBody>
          <a:bodyPr>
            <a:normAutofit/>
          </a:bodyPr>
          <a:lstStyle/>
          <a:p>
            <a:pPr marL="0" indent="0">
              <a:buNone/>
            </a:pPr>
            <a:r>
              <a:rPr lang="en-US" dirty="0"/>
              <a:t>1. Every group is provided with different sections of various newspapers/their online versions.</a:t>
            </a:r>
          </a:p>
          <a:p>
            <a:pPr marL="0" indent="0">
              <a:buNone/>
            </a:pPr>
            <a:r>
              <a:rPr lang="en-GB" dirty="0"/>
              <a:t>2. Every group works on: examining the newspaper; identifying the section /world news, local news, editorials, sports, weather, classified ads, etc./ and write a description of their sections and present it to the others. They can focus on the following: • How many pages are in that section? • What kinds of stories are on each page? • Which stories have photographs? • Which story do you think is the most important story for this section? Why? • Which of the stories is the most interesting to you? Why ?</a:t>
            </a:r>
          </a:p>
          <a:p>
            <a:pPr marL="0" indent="0">
              <a:buNone/>
            </a:pPr>
            <a:r>
              <a:rPr lang="en-GB" dirty="0"/>
              <a:t>3. Students can be asked to compare the same section (culture, national news, etc.) from two different newspapers. They should also include their ideas about why different newspapers focus on different things They can also do an oral report about the newspaper/s they prefer and why.)</a:t>
            </a:r>
          </a:p>
        </p:txBody>
      </p:sp>
    </p:spTree>
    <p:extLst>
      <p:ext uri="{BB962C8B-B14F-4D97-AF65-F5344CB8AC3E}">
        <p14:creationId xmlns:p14="http://schemas.microsoft.com/office/powerpoint/2010/main" val="154164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D33EE5E-64EC-471D-BD59-60A9EBEB20F3}"/>
              </a:ext>
            </a:extLst>
          </p:cNvPr>
          <p:cNvSpPr>
            <a:spLocks noGrp="1"/>
          </p:cNvSpPr>
          <p:nvPr>
            <p:ph type="title"/>
          </p:nvPr>
        </p:nvSpPr>
        <p:spPr>
          <a:xfrm>
            <a:off x="1449217" y="804890"/>
            <a:ext cx="9605635" cy="490510"/>
          </a:xfrm>
        </p:spPr>
        <p:txBody>
          <a:bodyPr>
            <a:normAutofit fontScale="90000"/>
          </a:bodyPr>
          <a:lstStyle/>
          <a:p>
            <a:r>
              <a:rPr lang="en-US" dirty="0"/>
              <a:t>                        Writing letters to the editor</a:t>
            </a:r>
            <a:endParaRPr lang="en-GB" dirty="0"/>
          </a:p>
        </p:txBody>
      </p:sp>
      <p:pic>
        <p:nvPicPr>
          <p:cNvPr id="6" name="Контейнер за съдържание 5">
            <a:extLst>
              <a:ext uri="{FF2B5EF4-FFF2-40B4-BE49-F238E27FC236}">
                <a16:creationId xmlns:a16="http://schemas.microsoft.com/office/drawing/2014/main" id="{9A840238-4F73-408F-A5CD-7E51F0481354}"/>
              </a:ext>
            </a:extLst>
          </p:cNvPr>
          <p:cNvPicPr>
            <a:picLocks noGrp="1" noChangeAspect="1"/>
          </p:cNvPicPr>
          <p:nvPr>
            <p:ph sz="half" idx="1"/>
          </p:nvPr>
        </p:nvPicPr>
        <p:blipFill>
          <a:blip r:embed="rId2"/>
          <a:stretch>
            <a:fillRect/>
          </a:stretch>
        </p:blipFill>
        <p:spPr>
          <a:xfrm>
            <a:off x="1449217" y="340943"/>
            <a:ext cx="2359400" cy="1449757"/>
          </a:xfrm>
        </p:spPr>
      </p:pic>
      <p:sp>
        <p:nvSpPr>
          <p:cNvPr id="4" name="Контейнер за съдържание 3">
            <a:extLst>
              <a:ext uri="{FF2B5EF4-FFF2-40B4-BE49-F238E27FC236}">
                <a16:creationId xmlns:a16="http://schemas.microsoft.com/office/drawing/2014/main" id="{D0C298A5-B748-469A-A4B4-4394A2FE34C1}"/>
              </a:ext>
            </a:extLst>
          </p:cNvPr>
          <p:cNvSpPr>
            <a:spLocks noGrp="1"/>
          </p:cNvSpPr>
          <p:nvPr>
            <p:ph sz="half" idx="2"/>
          </p:nvPr>
        </p:nvSpPr>
        <p:spPr>
          <a:xfrm>
            <a:off x="666750" y="2017342"/>
            <a:ext cx="10896600" cy="3964357"/>
          </a:xfrm>
        </p:spPr>
        <p:txBody>
          <a:bodyPr>
            <a:normAutofit/>
          </a:bodyPr>
          <a:lstStyle/>
          <a:p>
            <a:pPr marL="0" indent="0">
              <a:buNone/>
            </a:pPr>
            <a:r>
              <a:rPr lang="en-GB" dirty="0"/>
              <a:t>Ask the students to find the Letters to the Editor page of the newspaper. </a:t>
            </a:r>
          </a:p>
          <a:p>
            <a:pPr marL="0" indent="0">
              <a:buNone/>
            </a:pPr>
            <a:r>
              <a:rPr lang="en-GB" dirty="0"/>
              <a:t>Have students read a couple of Letters to the Editor and then discuss them.</a:t>
            </a:r>
          </a:p>
          <a:p>
            <a:pPr marL="0" indent="0">
              <a:buNone/>
            </a:pPr>
            <a:r>
              <a:rPr lang="en-GB" dirty="0"/>
              <a:t>They might consider the following: • Was the letter well-written and easy to understand? • Was the letter interesting? Why or why not? • Did the writer of the letter express an opinion? If so, what is the writer’s opinion? • Does the writer give facts to support his/her opinion? • Do you believe the writer of the letter? Do you agree with the writer? Why or why not? </a:t>
            </a:r>
          </a:p>
          <a:p>
            <a:pPr marL="0" indent="0">
              <a:buNone/>
            </a:pPr>
            <a:r>
              <a:rPr lang="en-GB" dirty="0"/>
              <a:t>Ask students to write their own individual Letters to the Editor/they can select a newspaper article from the newspapers used in this activity. The story can be one that interests the students or makes them react in a positive or negative way.</a:t>
            </a:r>
          </a:p>
        </p:txBody>
      </p:sp>
    </p:spTree>
    <p:extLst>
      <p:ext uri="{BB962C8B-B14F-4D97-AF65-F5344CB8AC3E}">
        <p14:creationId xmlns:p14="http://schemas.microsoft.com/office/powerpoint/2010/main" val="87656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0D11180-3307-4EEE-81CB-CD77403D00C2}"/>
              </a:ext>
            </a:extLst>
          </p:cNvPr>
          <p:cNvSpPr>
            <a:spLocks noGrp="1"/>
          </p:cNvSpPr>
          <p:nvPr>
            <p:ph type="title"/>
          </p:nvPr>
        </p:nvSpPr>
        <p:spPr>
          <a:xfrm>
            <a:off x="1449217" y="804890"/>
            <a:ext cx="9605635" cy="594248"/>
          </a:xfrm>
        </p:spPr>
        <p:txBody>
          <a:bodyPr/>
          <a:lstStyle/>
          <a:p>
            <a:r>
              <a:rPr lang="en-US" dirty="0"/>
              <a:t>            Writing a news story</a:t>
            </a:r>
            <a:endParaRPr lang="en-GB" dirty="0"/>
          </a:p>
        </p:txBody>
      </p:sp>
      <p:pic>
        <p:nvPicPr>
          <p:cNvPr id="6" name="Контейнер за съдържание 5" descr="Картина, която съдържа текст, вестник&#10;&#10;Описанието е генерирано автоматично">
            <a:extLst>
              <a:ext uri="{FF2B5EF4-FFF2-40B4-BE49-F238E27FC236}">
                <a16:creationId xmlns:a16="http://schemas.microsoft.com/office/drawing/2014/main" id="{EDE099EF-0E58-481D-B0DC-565EE752EE77}"/>
              </a:ext>
            </a:extLst>
          </p:cNvPr>
          <p:cNvPicPr>
            <a:picLocks noGrp="1" noChangeAspect="1"/>
          </p:cNvPicPr>
          <p:nvPr>
            <p:ph sz="half" idx="1"/>
          </p:nvPr>
        </p:nvPicPr>
        <p:blipFill>
          <a:blip r:embed="rId2"/>
          <a:stretch>
            <a:fillRect/>
          </a:stretch>
        </p:blipFill>
        <p:spPr>
          <a:xfrm>
            <a:off x="7724775" y="190885"/>
            <a:ext cx="2152650" cy="1499885"/>
          </a:xfrm>
        </p:spPr>
      </p:pic>
      <p:sp>
        <p:nvSpPr>
          <p:cNvPr id="4" name="Контейнер за съдържание 3">
            <a:extLst>
              <a:ext uri="{FF2B5EF4-FFF2-40B4-BE49-F238E27FC236}">
                <a16:creationId xmlns:a16="http://schemas.microsoft.com/office/drawing/2014/main" id="{921241A6-6CE0-40EA-B08A-0336B88AB447}"/>
              </a:ext>
            </a:extLst>
          </p:cNvPr>
          <p:cNvSpPr>
            <a:spLocks noGrp="1"/>
          </p:cNvSpPr>
          <p:nvPr>
            <p:ph sz="half" idx="2"/>
          </p:nvPr>
        </p:nvSpPr>
        <p:spPr>
          <a:xfrm>
            <a:off x="723900" y="1982402"/>
            <a:ext cx="10896600" cy="3735757"/>
          </a:xfrm>
        </p:spPr>
        <p:txBody>
          <a:bodyPr>
            <a:normAutofit/>
          </a:bodyPr>
          <a:lstStyle/>
          <a:p>
            <a:pPr marL="0" indent="0">
              <a:buNone/>
            </a:pPr>
            <a:r>
              <a:rPr lang="en-GB" sz="2400" dirty="0"/>
              <a:t>1. Students must choose an event they are familiar with or something that interests them, such as a sports match, a competition, a school activity, a local celebration or an event that has recently taken place or even one that will happen soon.</a:t>
            </a:r>
          </a:p>
          <a:p>
            <a:pPr marL="0" indent="0">
              <a:buNone/>
            </a:pPr>
            <a:r>
              <a:rPr lang="en-GB" sz="2400" dirty="0"/>
              <a:t>2. To help students, some questions can be written on the board. • What is the event? What happened/will happen because of this event? • When did/will the event take place? • Who took part/will be taking part in the event? • Where did/will the event take place? • How…(there could be various “how” questions.) • Why: Why did/will the event happen? Why did/will the participants do what they did/will be doing?</a:t>
            </a:r>
          </a:p>
        </p:txBody>
      </p:sp>
    </p:spTree>
    <p:extLst>
      <p:ext uri="{BB962C8B-B14F-4D97-AF65-F5344CB8AC3E}">
        <p14:creationId xmlns:p14="http://schemas.microsoft.com/office/powerpoint/2010/main" val="101577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536BC9B-D16E-4201-9CD5-9B5C01BA13C4}"/>
              </a:ext>
            </a:extLst>
          </p:cNvPr>
          <p:cNvSpPr>
            <a:spLocks noGrp="1"/>
          </p:cNvSpPr>
          <p:nvPr>
            <p:ph type="title"/>
          </p:nvPr>
        </p:nvSpPr>
        <p:spPr/>
        <p:txBody>
          <a:bodyPr/>
          <a:lstStyle/>
          <a:p>
            <a:r>
              <a:rPr lang="en-US" dirty="0"/>
              <a:t>Interviews                               interviews</a:t>
            </a:r>
            <a:endParaRPr lang="en-GB" dirty="0"/>
          </a:p>
        </p:txBody>
      </p:sp>
      <p:pic>
        <p:nvPicPr>
          <p:cNvPr id="6" name="Контейнер за съдържание 5" descr="Картина, която съдържа текст&#10;&#10;Описанието е генерирано автоматично">
            <a:extLst>
              <a:ext uri="{FF2B5EF4-FFF2-40B4-BE49-F238E27FC236}">
                <a16:creationId xmlns:a16="http://schemas.microsoft.com/office/drawing/2014/main" id="{5A91CB0B-DE44-4636-B351-B288BDBF8290}"/>
              </a:ext>
            </a:extLst>
          </p:cNvPr>
          <p:cNvPicPr>
            <a:picLocks noGrp="1" noChangeAspect="1"/>
          </p:cNvPicPr>
          <p:nvPr>
            <p:ph sz="half" idx="1"/>
          </p:nvPr>
        </p:nvPicPr>
        <p:blipFill>
          <a:blip r:embed="rId2"/>
          <a:stretch>
            <a:fillRect/>
          </a:stretch>
        </p:blipFill>
        <p:spPr>
          <a:xfrm>
            <a:off x="4241800" y="153988"/>
            <a:ext cx="2847975" cy="1600200"/>
          </a:xfrm>
        </p:spPr>
      </p:pic>
      <p:sp>
        <p:nvSpPr>
          <p:cNvPr id="4" name="Контейнер за съдържание 3">
            <a:extLst>
              <a:ext uri="{FF2B5EF4-FFF2-40B4-BE49-F238E27FC236}">
                <a16:creationId xmlns:a16="http://schemas.microsoft.com/office/drawing/2014/main" id="{B3698246-C326-4148-8FE6-B7EC53A65698}"/>
              </a:ext>
            </a:extLst>
          </p:cNvPr>
          <p:cNvSpPr>
            <a:spLocks noGrp="1"/>
          </p:cNvSpPr>
          <p:nvPr>
            <p:ph sz="half" idx="2"/>
          </p:nvPr>
        </p:nvSpPr>
        <p:spPr>
          <a:xfrm>
            <a:off x="609600" y="2017343"/>
            <a:ext cx="10445252" cy="3764332"/>
          </a:xfrm>
        </p:spPr>
        <p:txBody>
          <a:bodyPr>
            <a:normAutofit/>
          </a:bodyPr>
          <a:lstStyle/>
          <a:p>
            <a:pPr marL="0" indent="0">
              <a:buNone/>
            </a:pPr>
            <a:r>
              <a:rPr lang="en-GB" sz="2400" dirty="0"/>
              <a:t>Students can practice forming questions and answers in pairs.</a:t>
            </a:r>
          </a:p>
          <a:p>
            <a:pPr marL="0" indent="0">
              <a:buNone/>
            </a:pPr>
            <a:r>
              <a:rPr lang="en-GB" sz="2400" dirty="0"/>
              <a:t>They might give oral reports as well as written reports of their interviews.</a:t>
            </a:r>
          </a:p>
          <a:p>
            <a:pPr marL="0" indent="0">
              <a:buNone/>
            </a:pPr>
            <a:r>
              <a:rPr lang="en-GB" sz="2400" dirty="0"/>
              <a:t>If possible, they can record audio or video interviews.  (Do not record anyone without permission.) After the interview, students should carefully listen to the recording several times, writing down the exact words that were said. Students can make some corrections and add to your notes any relevant information. </a:t>
            </a:r>
          </a:p>
        </p:txBody>
      </p:sp>
    </p:spTree>
    <p:extLst>
      <p:ext uri="{BB962C8B-B14F-4D97-AF65-F5344CB8AC3E}">
        <p14:creationId xmlns:p14="http://schemas.microsoft.com/office/powerpoint/2010/main" val="1903796319"/>
      </p:ext>
    </p:extLst>
  </p:cSld>
  <p:clrMapOvr>
    <a:masterClrMapping/>
  </p:clrMapOvr>
</p:sld>
</file>

<file path=ppt/theme/theme1.xml><?xml version="1.0" encoding="utf-8"?>
<a:theme xmlns:a="http://schemas.openxmlformats.org/drawingml/2006/main" name="Галери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TM10001114[[fn=Галерия]]</Template>
  <TotalTime>510</TotalTime>
  <Words>1245</Words>
  <Application>Microsoft Office PowerPoint</Application>
  <PresentationFormat>Широк екран</PresentationFormat>
  <Paragraphs>84</Paragraphs>
  <Slides>15</Slides>
  <Notes>0</Notes>
  <HiddenSlides>0</HiddenSlides>
  <MMClips>0</MMClips>
  <ScaleCrop>false</ScaleCrop>
  <HeadingPairs>
    <vt:vector size="8" baseType="variant">
      <vt:variant>
        <vt:lpstr>Използвани шрифтове</vt:lpstr>
      </vt:variant>
      <vt:variant>
        <vt:i4>3</vt:i4>
      </vt:variant>
      <vt:variant>
        <vt:lpstr>Тема</vt:lpstr>
      </vt:variant>
      <vt:variant>
        <vt:i4>1</vt:i4>
      </vt:variant>
      <vt:variant>
        <vt:lpstr>Вградени OLE сървъри</vt:lpstr>
      </vt:variant>
      <vt:variant>
        <vt:i4>1</vt:i4>
      </vt:variant>
      <vt:variant>
        <vt:lpstr>Заглавия на слайдовете</vt:lpstr>
      </vt:variant>
      <vt:variant>
        <vt:i4>15</vt:i4>
      </vt:variant>
    </vt:vector>
  </HeadingPairs>
  <TitlesOfParts>
    <vt:vector size="20" baseType="lpstr">
      <vt:lpstr>Arial</vt:lpstr>
      <vt:lpstr>Gill Sans MT</vt:lpstr>
      <vt:lpstr>PT Sans</vt:lpstr>
      <vt:lpstr>Галерия</vt:lpstr>
      <vt:lpstr>Packager Shell Object</vt:lpstr>
      <vt:lpstr>Students make digital newspapers Dr. Elena Sayanova</vt:lpstr>
      <vt:lpstr>Journalist skills in the English classroom</vt:lpstr>
      <vt:lpstr>benefits of creating a student-generated  digital newspaper</vt:lpstr>
      <vt:lpstr>Activities for Digital Newspapers</vt:lpstr>
      <vt:lpstr>Writing Captions  /A caption is a title or brief description of an image/</vt:lpstr>
      <vt:lpstr> Identifying Newspaper Sections  A small-scale project/ group work  </vt:lpstr>
      <vt:lpstr>                        Writing letters to the editor</vt:lpstr>
      <vt:lpstr>            Writing a news story</vt:lpstr>
      <vt:lpstr>Interviews                               interviews</vt:lpstr>
      <vt:lpstr>Презентация на PowerPoint</vt:lpstr>
      <vt:lpstr>Newseum    website </vt:lpstr>
      <vt:lpstr>E&amp;P website</vt:lpstr>
      <vt:lpstr>Newslab      website</vt:lpstr>
      <vt:lpstr>    Creating a school Newspaper</vt:lpstr>
      <vt:lpstr>                Our school newspaper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make digital newspapers</dc:title>
  <dc:creator>Елена Саянова</dc:creator>
  <cp:lastModifiedBy>Елена Саянова</cp:lastModifiedBy>
  <cp:revision>25</cp:revision>
  <dcterms:created xsi:type="dcterms:W3CDTF">2021-12-22T06:37:25Z</dcterms:created>
  <dcterms:modified xsi:type="dcterms:W3CDTF">2022-02-01T08:40:06Z</dcterms:modified>
</cp:coreProperties>
</file>