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62" r:id="rId6"/>
    <p:sldId id="258" r:id="rId7"/>
    <p:sldId id="264" r:id="rId8"/>
    <p:sldId id="265" r:id="rId9"/>
    <p:sldId id="259" r:id="rId10"/>
    <p:sldId id="268" r:id="rId11"/>
    <p:sldId id="263" r:id="rId12"/>
    <p:sldId id="266" r:id="rId13"/>
    <p:sldId id="267" r:id="rId14"/>
    <p:sldId id="260" r:id="rId15"/>
  </p:sldIdLst>
  <p:sldSz cx="9144000" cy="5715000" type="screen16x10"/>
  <p:notesSz cx="6858000" cy="9144000"/>
  <p:defaultTextStyle>
    <a:defPPr>
      <a:defRPr lang="sv-SE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CA849-8A44-7B3F-1229-5F40A8EC6D89}" v="13" dt="2019-11-09T01:28:43.694"/>
    <p1510:client id="{26921617-7FD1-054B-4A66-BBADA3EC87A1}" v="846" dt="2019-11-08T12:05:01.518"/>
    <p1510:client id="{54C24497-59E6-0B0C-5298-96A6BABD3B0F}" v="193" dt="2019-11-05T12:15:21.969"/>
    <p1510:client id="{5D6D7192-E464-8B87-B5D0-7073AA65DC88}" v="61" dt="2019-11-10T20:02:37.554"/>
    <p1510:client id="{6E432E2E-6D70-F516-077F-2E1EA1705481}" v="4" dt="2019-11-05T11:15:23.456"/>
    <p1510:client id="{B9B86FDC-2260-F8D4-C880-BBA4CCD0A3E7}" v="287" dt="2019-10-30T07:18:08.839"/>
    <p1510:client id="{C7C7D3A0-A092-4D98-3757-A2454917E233}" v="72" dt="2019-11-08T14:16:46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80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4970-ECF1-4B1B-B1D1-DD95EEF579A2}" type="datetimeFigureOut">
              <a:rPr lang="sv-SE"/>
              <a:t>2022-06-17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F9946-5A08-4ABE-A5B3-E45E2FF68D1E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76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Function. Media literacy.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F9946-5A08-4ABE-A5B3-E45E2FF68D1E}" type="slidenum">
              <a:rPr lang="sv-SE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75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58FAE1-9684-4E22-9528-70718853B7DD}"/>
              </a:ext>
            </a:extLst>
          </p:cNvPr>
          <p:cNvSpPr/>
          <p:nvPr userDrawn="1"/>
        </p:nvSpPr>
        <p:spPr>
          <a:xfrm>
            <a:off x="149225" y="123825"/>
            <a:ext cx="8812213" cy="5422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57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5" name="Bildobjekt 5" descr="Stenungsunds kommun_vertikal_CMYK.ai">
            <a:extLst>
              <a:ext uri="{FF2B5EF4-FFF2-40B4-BE49-F238E27FC236}">
                <a16:creationId xmlns:a16="http://schemas.microsoft.com/office/drawing/2014/main" id="{59C38FAA-8AC0-4FAD-BDFD-A565D1A69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24263"/>
            <a:ext cx="20494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8510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2666950"/>
            <a:ext cx="7772400" cy="4001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69501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3" y="388237"/>
            <a:ext cx="3008313" cy="8076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388238"/>
            <a:ext cx="5111750" cy="48496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3" y="1281462"/>
            <a:ext cx="3008313" cy="52321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202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1CE7CE0-A0EB-47C4-9DD0-D47A9642B740}"/>
              </a:ext>
            </a:extLst>
          </p:cNvPr>
          <p:cNvSpPr/>
          <p:nvPr userDrawn="1"/>
        </p:nvSpPr>
        <p:spPr>
          <a:xfrm>
            <a:off x="149225" y="123825"/>
            <a:ext cx="8812213" cy="5422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57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4" name="Bildobjekt 5" descr="Stenungsunds kommun_vertikal_CMYK.ai">
            <a:extLst>
              <a:ext uri="{FF2B5EF4-FFF2-40B4-BE49-F238E27FC236}">
                <a16:creationId xmlns:a16="http://schemas.microsoft.com/office/drawing/2014/main" id="{E07CFA5E-8856-4A89-A94B-EC33765F2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24263"/>
            <a:ext cx="20494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8510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452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379132"/>
            <a:ext cx="8229600" cy="9525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6580"/>
            <a:ext cx="8229600" cy="477046"/>
          </a:xfrm>
        </p:spPr>
        <p:txBody>
          <a:bodyPr/>
          <a:lstStyle>
            <a:lvl1pPr marL="0" indent="0">
              <a:spcAft>
                <a:spcPts val="1200"/>
              </a:spcAft>
              <a:buFontTx/>
              <a:buNone/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887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01680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öpan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5050A6E-1928-46C4-B6C9-A46C03E41281}"/>
              </a:ext>
            </a:extLst>
          </p:cNvPr>
          <p:cNvSpPr txBox="1">
            <a:spLocks/>
          </p:cNvSpPr>
          <p:nvPr userDrawn="1"/>
        </p:nvSpPr>
        <p:spPr>
          <a:xfrm>
            <a:off x="457200" y="379413"/>
            <a:ext cx="8229600" cy="952500"/>
          </a:xfrm>
          <a:prstGeom prst="rect">
            <a:avLst/>
          </a:prstGeom>
        </p:spPr>
        <p:txBody>
          <a:bodyPr lIns="91433" tIns="45716" rIns="91433" bIns="45716" anchor="ctr">
            <a:norm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/>
              <a:t>Klicka här för att ändra format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6580"/>
            <a:ext cx="8229600" cy="369324"/>
          </a:xfrm>
        </p:spPr>
        <p:txBody>
          <a:bodyPr/>
          <a:lstStyle>
            <a:lvl1pPr marL="0" indent="0">
              <a:spcAft>
                <a:spcPts val="1200"/>
              </a:spcAft>
              <a:buFontTx/>
              <a:buNone/>
              <a:defRPr sz="18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77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0979B5-292C-40C9-9AB5-584F342CAA1A}"/>
              </a:ext>
            </a:extLst>
          </p:cNvPr>
          <p:cNvSpPr/>
          <p:nvPr userDrawn="1"/>
        </p:nvSpPr>
        <p:spPr>
          <a:xfrm>
            <a:off x="149225" y="123825"/>
            <a:ext cx="8812213" cy="5422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57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38F9480C-7B60-49A6-84A3-40A8392B5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2941638"/>
            <a:ext cx="4554537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8510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2666950"/>
            <a:ext cx="7772400" cy="4001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85565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ytt avsni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16D6C09-599F-4F93-ACE2-BC205103AC33}"/>
              </a:ext>
            </a:extLst>
          </p:cNvPr>
          <p:cNvSpPr/>
          <p:nvPr userDrawn="1"/>
        </p:nvSpPr>
        <p:spPr>
          <a:xfrm>
            <a:off x="149225" y="123825"/>
            <a:ext cx="8812213" cy="5422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57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566D7F96-C11E-461D-A943-1C6B976BA0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706688"/>
            <a:ext cx="37846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>
            <a:extLst>
              <a:ext uri="{FF2B5EF4-FFF2-40B4-BE49-F238E27FC236}">
                <a16:creationId xmlns:a16="http://schemas.microsoft.com/office/drawing/2014/main" id="{ECE182EA-D4AA-4AB3-9F62-4FAE1E522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738563"/>
            <a:ext cx="23114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8510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2666950"/>
            <a:ext cx="7772400" cy="4001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7382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863238"/>
            <a:ext cx="7772400" cy="1135062"/>
          </a:xfrm>
        </p:spPr>
        <p:txBody>
          <a:bodyPr anchor="t">
            <a:noAutofit/>
          </a:bodyPr>
          <a:lstStyle>
            <a:lvl1pPr algn="l">
              <a:defRPr sz="3500" b="0" i="0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3493913"/>
            <a:ext cx="7772400" cy="369324"/>
          </a:xfrm>
        </p:spPr>
        <p:txBody>
          <a:bodyPr anchor="b"/>
          <a:lstStyle>
            <a:lvl1pPr marL="0" indent="0">
              <a:buNone/>
              <a:defRPr sz="1800" b="0" i="0">
                <a:solidFill>
                  <a:schemeClr val="accent1"/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722313" y="696913"/>
            <a:ext cx="7772400" cy="2717800"/>
          </a:xfrm>
          <a:noFill/>
        </p:spPr>
        <p:txBody>
          <a:bodyPr rtlCol="0">
            <a:noAutofit/>
          </a:bodyPr>
          <a:lstStyle/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3032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21205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21205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6988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8497"/>
            <a:ext cx="4040188" cy="30993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8497"/>
            <a:ext cx="4041775" cy="30993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815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C880041-A92D-4046-8A7D-695A953F2254}"/>
              </a:ext>
            </a:extLst>
          </p:cNvPr>
          <p:cNvSpPr/>
          <p:nvPr/>
        </p:nvSpPr>
        <p:spPr>
          <a:xfrm>
            <a:off x="149225" y="123825"/>
            <a:ext cx="8812213" cy="542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57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027" name="Platshållare för rubrik 1">
            <a:extLst>
              <a:ext uri="{FF2B5EF4-FFF2-40B4-BE49-F238E27FC236}">
                <a16:creationId xmlns:a16="http://schemas.microsoft.com/office/drawing/2014/main" id="{069E2048-699C-4ACB-AC4C-5F7C2EF77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413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>
            <a:extLst>
              <a:ext uri="{FF2B5EF4-FFF2-40B4-BE49-F238E27FC236}">
                <a16:creationId xmlns:a16="http://schemas.microsoft.com/office/drawing/2014/main" id="{A2CFFAF0-6E3A-4403-B388-CD92EE6C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1" r:id="rId2"/>
    <p:sldLayoutId id="2147483682" r:id="rId3"/>
    <p:sldLayoutId id="2147483688" r:id="rId4"/>
    <p:sldLayoutId id="2147483689" r:id="rId5"/>
    <p:sldLayoutId id="2147483690" r:id="rId6"/>
    <p:sldLayoutId id="2147483683" r:id="rId7"/>
    <p:sldLayoutId id="2147483684" r:id="rId8"/>
    <p:sldLayoutId id="2147483685" r:id="rId9"/>
    <p:sldLayoutId id="2147483686" r:id="rId10"/>
    <p:sldLayoutId id="2147483691" r:id="rId11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defTabSz="455613" rtl="0" eaLnBrk="0" fontAlgn="base" hangingPunct="0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4571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E5B44248-6016-4C9C-A61D-0000681A7F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74825"/>
            <a:ext cx="7772400" cy="850900"/>
          </a:xfrm>
        </p:spPr>
        <p:txBody>
          <a:bodyPr/>
          <a:lstStyle/>
          <a:p>
            <a:pPr eaLnBrk="1" hangingPunct="1"/>
            <a:r>
              <a:rPr lang="sv-SE" altLang="sv-SE"/>
              <a:t>Fake news and media literacy</a:t>
            </a:r>
          </a:p>
        </p:txBody>
      </p:sp>
      <p:sp>
        <p:nvSpPr>
          <p:cNvPr id="7171" name="Underrubrik 2">
            <a:extLst>
              <a:ext uri="{FF2B5EF4-FFF2-40B4-BE49-F238E27FC236}">
                <a16:creationId xmlns:a16="http://schemas.microsoft.com/office/drawing/2014/main" id="{FB50C1BC-CE20-4CB7-A8E2-C910F2EE01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667000"/>
            <a:ext cx="7772400" cy="400050"/>
          </a:xfrm>
        </p:spPr>
        <p:txBody>
          <a:bodyPr/>
          <a:lstStyle/>
          <a:p>
            <a:pPr eaLnBrk="1" hangingPunct="1"/>
            <a:r>
              <a:rPr lang="sv-SE" altLang="sv-SE"/>
              <a:t>The Nösnäsgymnasiet </a:t>
            </a:r>
            <a:r>
              <a:rPr lang="sv-SE" altLang="sv-SE" err="1"/>
              <a:t>way</a:t>
            </a:r>
            <a:r>
              <a:rPr lang="sv-SE" altLang="sv-SE"/>
              <a:t> ...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2375B-BA66-44DC-9886-5B3D84BF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Argument </a:t>
            </a:r>
            <a:r>
              <a:rPr lang="sv-SE" err="1">
                <a:cs typeface="Arial"/>
              </a:rPr>
              <a:t>analysis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648581-3EF4-45F8-9F30-5AA9DFD2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6580"/>
            <a:ext cx="8229600" cy="209287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>
                <a:cs typeface="Arial"/>
              </a:rPr>
              <a:t>The </a:t>
            </a:r>
            <a:r>
              <a:rPr lang="sv-SE" err="1">
                <a:cs typeface="Arial"/>
              </a:rPr>
              <a:t>concepts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truth</a:t>
            </a:r>
            <a:r>
              <a:rPr lang="sv-SE">
                <a:cs typeface="Arial"/>
              </a:rPr>
              <a:t> and </a:t>
            </a:r>
            <a:r>
              <a:rPr lang="sv-SE" err="1">
                <a:cs typeface="Arial"/>
              </a:rPr>
              <a:t>relevance</a:t>
            </a:r>
          </a:p>
          <a:p>
            <a:pPr marL="342900" indent="-342900">
              <a:buFont typeface="Arial"/>
              <a:buChar char="•"/>
            </a:pPr>
            <a:r>
              <a:rPr lang="sv-SE" err="1">
                <a:cs typeface="Arial"/>
              </a:rPr>
              <a:t>Exercises</a:t>
            </a:r>
            <a:r>
              <a:rPr lang="sv-SE">
                <a:cs typeface="Arial"/>
              </a:rPr>
              <a:t> in evalutating arguments</a:t>
            </a:r>
          </a:p>
          <a:p>
            <a:pPr marL="342900" indent="-342900">
              <a:buFont typeface="Arial"/>
              <a:buChar char="•"/>
            </a:pPr>
            <a:r>
              <a:rPr lang="sv-SE">
                <a:cs typeface="Arial"/>
              </a:rPr>
              <a:t>The </a:t>
            </a:r>
            <a:r>
              <a:rPr lang="sv-SE" err="1">
                <a:cs typeface="Arial"/>
              </a:rPr>
              <a:t>importancy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of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evaluating</a:t>
            </a:r>
            <a:r>
              <a:rPr lang="sv-SE">
                <a:cs typeface="Arial"/>
              </a:rPr>
              <a:t> the arguments as </a:t>
            </a:r>
            <a:r>
              <a:rPr lang="sv-SE" err="1">
                <a:cs typeface="Arial"/>
              </a:rPr>
              <a:t>they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are</a:t>
            </a:r>
            <a:r>
              <a:rPr lang="sv-SE">
                <a:cs typeface="Arial"/>
              </a:rPr>
              <a:t>, not as </a:t>
            </a:r>
            <a:r>
              <a:rPr lang="sv-SE" err="1">
                <a:cs typeface="Arial"/>
              </a:rPr>
              <a:t>they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appear</a:t>
            </a:r>
            <a:r>
              <a:rPr lang="sv-SE">
                <a:cs typeface="Arial"/>
              </a:rPr>
              <a:t> to be</a:t>
            </a:r>
          </a:p>
        </p:txBody>
      </p:sp>
    </p:spTree>
    <p:extLst>
      <p:ext uri="{BB962C8B-B14F-4D97-AF65-F5344CB8AC3E}">
        <p14:creationId xmlns:p14="http://schemas.microsoft.com/office/powerpoint/2010/main" val="34588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>
            <a:extLst>
              <a:ext uri="{FF2B5EF4-FFF2-40B4-BE49-F238E27FC236}">
                <a16:creationId xmlns:a16="http://schemas.microsoft.com/office/drawing/2014/main" id="{4D20B8CD-5ABD-401A-BF4C-10EF6E7AA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74825"/>
            <a:ext cx="7772400" cy="850900"/>
          </a:xfrm>
        </p:spPr>
        <p:txBody>
          <a:bodyPr/>
          <a:lstStyle/>
          <a:p>
            <a:pPr eaLnBrk="1" hangingPunct="1"/>
            <a:r>
              <a:rPr lang="sv-SE" altLang="sv-SE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7">
            <a:extLst>
              <a:ext uri="{FF2B5EF4-FFF2-40B4-BE49-F238E27FC236}">
                <a16:creationId xmlns:a16="http://schemas.microsoft.com/office/drawing/2014/main" id="{5AD07F5E-9440-4D7D-834E-414C6F9826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89157"/>
            <a:ext cx="7772400" cy="850900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The </a:t>
            </a:r>
            <a:r>
              <a:rPr lang="sv-SE" err="1">
                <a:ea typeface="+mj-lt"/>
                <a:cs typeface="+mj-lt"/>
              </a:rPr>
              <a:t>school</a:t>
            </a:r>
            <a:r>
              <a:rPr lang="sv-SE">
                <a:ea typeface="+mj-lt"/>
                <a:cs typeface="+mj-lt"/>
              </a:rPr>
              <a:t> </a:t>
            </a:r>
            <a:r>
              <a:rPr lang="sv-SE" err="1">
                <a:ea typeface="+mj-lt"/>
                <a:cs typeface="+mj-lt"/>
              </a:rPr>
              <a:t>library</a:t>
            </a:r>
            <a:endParaRPr lang="sv-SE" err="1"/>
          </a:p>
        </p:txBody>
      </p:sp>
      <p:sp>
        <p:nvSpPr>
          <p:cNvPr id="9219" name="Underrubrik 8">
            <a:extLst>
              <a:ext uri="{FF2B5EF4-FFF2-40B4-BE49-F238E27FC236}">
                <a16:creationId xmlns:a16="http://schemas.microsoft.com/office/drawing/2014/main" id="{5452C483-F741-4727-AD55-806D2AC500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4642" y="1514047"/>
            <a:ext cx="3930593" cy="3659392"/>
          </a:xfrm>
        </p:spPr>
        <p:txBody>
          <a:bodyPr/>
          <a:lstStyle/>
          <a:p>
            <a:pPr algn="l"/>
            <a:r>
              <a:rPr lang="sv-SE">
                <a:cs typeface="Arial"/>
              </a:rPr>
              <a:t>A part </a:t>
            </a:r>
            <a:r>
              <a:rPr lang="sv-SE" err="1">
                <a:cs typeface="Arial"/>
              </a:rPr>
              <a:t>of</a:t>
            </a:r>
            <a:r>
              <a:rPr lang="sv-SE">
                <a:cs typeface="Arial"/>
              </a:rPr>
              <a:t> the </a:t>
            </a:r>
            <a:r>
              <a:rPr lang="sv-SE" err="1">
                <a:cs typeface="Arial"/>
              </a:rPr>
              <a:t>educational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activities</a:t>
            </a:r>
            <a:r>
              <a:rPr lang="sv-SE">
                <a:cs typeface="Arial"/>
              </a:rPr>
              <a:t>.</a:t>
            </a: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Search of information.</a:t>
            </a: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>
                <a:latin typeface="TW Cen MT"/>
                <a:cs typeface="Arial"/>
              </a:rPr>
              <a:t>Search reasoning.</a:t>
            </a:r>
            <a:endParaRPr lang="en-US" err="1">
              <a:ea typeface="+mn-lt"/>
              <a:cs typeface="+mn-lt"/>
            </a:endParaRP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Civic (online) reasoning.</a:t>
            </a: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News/media evaluation.</a:t>
            </a: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Scientific writing.</a:t>
            </a: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Cooperation with the teachers.</a:t>
            </a:r>
            <a:endParaRPr lang="en-US">
              <a:cs typeface="Arial"/>
            </a:endParaRPr>
          </a:p>
        </p:txBody>
      </p:sp>
      <p:pic>
        <p:nvPicPr>
          <p:cNvPr id="4" name="Bildobjekt 4" descr="En bild som visar person, bärbar dator, inomhus, sitter&#10;&#10;Beskrivning genererad med mycket hög exakthet">
            <a:extLst>
              <a:ext uri="{FF2B5EF4-FFF2-40B4-BE49-F238E27FC236}">
                <a16:creationId xmlns:a16="http://schemas.microsoft.com/office/drawing/2014/main" id="{D50EC24E-89D3-4F93-8790-61C7D73E2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8" y="1345046"/>
            <a:ext cx="2744196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3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7">
            <a:extLst>
              <a:ext uri="{FF2B5EF4-FFF2-40B4-BE49-F238E27FC236}">
                <a16:creationId xmlns:a16="http://schemas.microsoft.com/office/drawing/2014/main" id="{5AD07F5E-9440-4D7D-834E-414C6F9826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3480" y="476781"/>
            <a:ext cx="7772400" cy="850900"/>
          </a:xfrm>
        </p:spPr>
        <p:txBody>
          <a:bodyPr/>
          <a:lstStyle/>
          <a:p>
            <a:pPr eaLnBrk="1" hangingPunct="1"/>
            <a:r>
              <a:rPr lang="sv-SE" altLang="sv-SE"/>
              <a:t>History Classes</a:t>
            </a:r>
          </a:p>
        </p:txBody>
      </p:sp>
      <p:sp>
        <p:nvSpPr>
          <p:cNvPr id="9219" name="Underrubrik 8">
            <a:extLst>
              <a:ext uri="{FF2B5EF4-FFF2-40B4-BE49-F238E27FC236}">
                <a16:creationId xmlns:a16="http://schemas.microsoft.com/office/drawing/2014/main" id="{5452C483-F741-4727-AD55-806D2AC500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8569" y="1432055"/>
            <a:ext cx="3425844" cy="2800759"/>
          </a:xfrm>
        </p:spPr>
        <p:txBody>
          <a:bodyPr/>
          <a:lstStyle/>
          <a:p>
            <a:r>
              <a:rPr lang="sv-SE" altLang="sv-SE" dirty="0">
                <a:cs typeface="Arial"/>
              </a:rPr>
              <a:t>C</a:t>
            </a:r>
            <a:r>
              <a:rPr lang="en-GB" altLang="sv-SE" dirty="0" err="1">
                <a:cs typeface="Arial"/>
              </a:rPr>
              <a:t>riticism</a:t>
            </a:r>
            <a:r>
              <a:rPr lang="en-GB" altLang="sv-SE" dirty="0">
                <a:cs typeface="Arial"/>
              </a:rPr>
              <a:t> of sources</a:t>
            </a:r>
            <a:br>
              <a:rPr lang="en-GB" dirty="0"/>
            </a:br>
            <a:br>
              <a:rPr lang="en-GB" dirty="0"/>
            </a:br>
            <a:r>
              <a:rPr lang="en-GB" altLang="sv-SE" dirty="0">
                <a:cs typeface="Arial"/>
              </a:rPr>
              <a:t>Classical tools:</a:t>
            </a:r>
            <a:br>
              <a:rPr lang="en-GB" dirty="0"/>
            </a:br>
            <a:r>
              <a:rPr lang="en-GB" altLang="sv-SE" dirty="0">
                <a:cs typeface="Arial"/>
              </a:rPr>
              <a:t>Proximity</a:t>
            </a:r>
          </a:p>
          <a:p>
            <a:r>
              <a:rPr lang="en-GB" altLang="sv-SE" dirty="0">
                <a:cs typeface="Arial"/>
              </a:rPr>
              <a:t>Dependence</a:t>
            </a:r>
          </a:p>
          <a:p>
            <a:r>
              <a:rPr lang="en-GB" altLang="sv-SE" dirty="0">
                <a:cs typeface="Arial"/>
              </a:rPr>
              <a:t>Tendency</a:t>
            </a:r>
          </a:p>
          <a:p>
            <a:endParaRPr lang="sv-SE" altLang="sv-SE">
              <a:cs typeface="Arial"/>
            </a:endParaRPr>
          </a:p>
          <a:p>
            <a:endParaRPr lang="sv-SE" altLang="sv-SE">
              <a:cs typeface="Arial"/>
            </a:endParaRPr>
          </a:p>
        </p:txBody>
      </p:sp>
      <p:pic>
        <p:nvPicPr>
          <p:cNvPr id="2" name="Bildobjekt 2" descr="En bild som visar utomhus, enhetlig, gammal, byggnad&#10;&#10;Beskrivning genererad med mycket hög exakthet">
            <a:extLst>
              <a:ext uri="{FF2B5EF4-FFF2-40B4-BE49-F238E27FC236}">
                <a16:creationId xmlns:a16="http://schemas.microsoft.com/office/drawing/2014/main" id="{21C01373-C18C-422D-BBD4-E1B3DCE29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8" t="3608" r="4610" b="2934"/>
          <a:stretch/>
        </p:blipFill>
        <p:spPr>
          <a:xfrm>
            <a:off x="5120424" y="1324887"/>
            <a:ext cx="3275307" cy="3450310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A7DE18CF-5C68-4464-A51B-965A4C989CDB}"/>
              </a:ext>
            </a:extLst>
          </p:cNvPr>
          <p:cNvSpPr/>
          <p:nvPr/>
        </p:nvSpPr>
        <p:spPr>
          <a:xfrm rot="-1500000">
            <a:off x="5678938" y="4427037"/>
            <a:ext cx="978408" cy="205192"/>
          </a:xfrm>
          <a:prstGeom prst="rightArrow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861EFD1-D8C6-4C6C-AF43-1486627A7B63}"/>
              </a:ext>
            </a:extLst>
          </p:cNvPr>
          <p:cNvSpPr txBox="1"/>
          <p:nvPr/>
        </p:nvSpPr>
        <p:spPr>
          <a:xfrm>
            <a:off x="3685950" y="48270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latin typeface="Arial"/>
                <a:cs typeface="Arial"/>
              </a:rPr>
              <a:t>Who's toe is this?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6" descr="En bild som visar skärmbild, foto, man, dator&#10;&#10;Beskrivning genererad med mycket hög exakthet">
            <a:extLst>
              <a:ext uri="{FF2B5EF4-FFF2-40B4-BE49-F238E27FC236}">
                <a16:creationId xmlns:a16="http://schemas.microsoft.com/office/drawing/2014/main" id="{EB379B38-D83E-4529-862E-3F579070A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2" t="8594" r="4225" b="13906"/>
          <a:stretch/>
        </p:blipFill>
        <p:spPr>
          <a:xfrm>
            <a:off x="180172" y="125118"/>
            <a:ext cx="8794929" cy="54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7" descr="En bild som visar skärmbild, foto, kvinna, man&#10;&#10;Beskrivning genererad med mycket hög exakthet">
            <a:extLst>
              <a:ext uri="{FF2B5EF4-FFF2-40B4-BE49-F238E27FC236}">
                <a16:creationId xmlns:a16="http://schemas.microsoft.com/office/drawing/2014/main" id="{60029792-1774-4EE5-AA54-FD7945D4F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" t="9621" r="4497" b="12460"/>
          <a:stretch/>
        </p:blipFill>
        <p:spPr>
          <a:xfrm>
            <a:off x="-105" y="-1081"/>
            <a:ext cx="9200738" cy="59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FE779958-716D-46DC-8042-D0D9067C7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" sz="3200">
                <a:solidFill>
                  <a:srgbClr val="002060"/>
                </a:solidFill>
                <a:ea typeface="+mj-lt"/>
                <a:cs typeface="+mj-lt"/>
              </a:rPr>
              <a:t>Technique college, digitalisation project</a:t>
            </a:r>
            <a:endParaRPr lang="sv-SE" sz="3200">
              <a:solidFill>
                <a:srgbClr val="002060"/>
              </a:solidFill>
              <a:cs typeface="Arial"/>
            </a:endParaRPr>
          </a:p>
        </p:txBody>
      </p:sp>
      <p:pic>
        <p:nvPicPr>
          <p:cNvPr id="2" name="Bildobjekt 2">
            <a:extLst>
              <a:ext uri="{FF2B5EF4-FFF2-40B4-BE49-F238E27FC236}">
                <a16:creationId xmlns:a16="http://schemas.microsoft.com/office/drawing/2014/main" id="{96118BD2-7D70-46B7-951D-CFF3ACD1F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93" y="1329853"/>
            <a:ext cx="3110422" cy="3867025"/>
          </a:xfrm>
        </p:spPr>
      </p:pic>
      <p:pic>
        <p:nvPicPr>
          <p:cNvPr id="3" name="Bildobjekt 3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051DF006-201E-437B-BBE9-350963993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56" y="1155306"/>
            <a:ext cx="4111871" cy="4257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88B57-EEC0-48B0-ACB4-E4FB0E1C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  <a:p>
            <a:r>
              <a:rPr lang="sv-SE" sz="3200">
                <a:solidFill>
                  <a:srgbClr val="002060"/>
                </a:solidFill>
              </a:rPr>
              <a:t>The importance of sourcecriticism in a digitized society </a:t>
            </a:r>
            <a:endParaRPr lang="sv-SE" sz="3200">
              <a:solidFill>
                <a:srgbClr val="002060"/>
              </a:solidFill>
              <a:cs typeface="Arial"/>
            </a:endParaRPr>
          </a:p>
          <a:p>
            <a:endParaRPr lang="sv-SE"/>
          </a:p>
        </p:txBody>
      </p:sp>
      <p:pic>
        <p:nvPicPr>
          <p:cNvPr id="4" name="Bildobjekt 4" descr="En bild som visar foto, olika, person, visar&#10;&#10;Beskrivning genererad med mycket hög exakthet">
            <a:extLst>
              <a:ext uri="{FF2B5EF4-FFF2-40B4-BE49-F238E27FC236}">
                <a16:creationId xmlns:a16="http://schemas.microsoft.com/office/drawing/2014/main" id="{DE8D8A8B-E888-405A-AD91-4EA0F5975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657" y="1891253"/>
            <a:ext cx="5618700" cy="3192279"/>
          </a:xfrm>
        </p:spPr>
      </p:pic>
    </p:spTree>
    <p:extLst>
      <p:ext uri="{BB962C8B-B14F-4D97-AF65-F5344CB8AC3E}">
        <p14:creationId xmlns:p14="http://schemas.microsoft.com/office/powerpoint/2010/main" val="292663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>
            <a:extLst>
              <a:ext uri="{FF2B5EF4-FFF2-40B4-BE49-F238E27FC236}">
                <a16:creationId xmlns:a16="http://schemas.microsoft.com/office/drawing/2014/main" id="{38FB4186-0BEC-49A3-9B13-D5F385CE59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63376"/>
            <a:ext cx="7772400" cy="850900"/>
          </a:xfrm>
        </p:spPr>
        <p:txBody>
          <a:bodyPr/>
          <a:lstStyle/>
          <a:p>
            <a:pPr eaLnBrk="1" hangingPunct="1"/>
            <a:r>
              <a:rPr lang="sv-SE" altLang="sv-SE" err="1">
                <a:cs typeface="Arial"/>
              </a:rPr>
              <a:t>Philosophy</a:t>
            </a:r>
            <a:r>
              <a:rPr lang="sv-SE" altLang="sv-SE">
                <a:cs typeface="Arial"/>
              </a:rPr>
              <a:t> Classes</a:t>
            </a:r>
          </a:p>
        </p:txBody>
      </p:sp>
      <p:sp>
        <p:nvSpPr>
          <p:cNvPr id="11267" name="Underrubrik 2">
            <a:extLst>
              <a:ext uri="{FF2B5EF4-FFF2-40B4-BE49-F238E27FC236}">
                <a16:creationId xmlns:a16="http://schemas.microsoft.com/office/drawing/2014/main" id="{62D45B0A-5605-4303-8F60-414DF11B9D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0849" y="1863888"/>
            <a:ext cx="7772400" cy="1138765"/>
          </a:xfrm>
        </p:spPr>
        <p:txBody>
          <a:bodyPr/>
          <a:lstStyle/>
          <a:p>
            <a:pPr eaLnBrk="1" hangingPunct="1"/>
            <a:r>
              <a:rPr lang="sv-SE" altLang="sv-SE">
                <a:cs typeface="Arial"/>
              </a:rPr>
              <a:t>1. </a:t>
            </a:r>
            <a:r>
              <a:rPr lang="sv-SE" altLang="sv-SE" err="1">
                <a:cs typeface="Arial"/>
              </a:rPr>
              <a:t>Two</a:t>
            </a:r>
            <a:r>
              <a:rPr lang="sv-SE" altLang="sv-SE">
                <a:cs typeface="Arial"/>
              </a:rPr>
              <a:t> </a:t>
            </a:r>
            <a:r>
              <a:rPr lang="sv-SE" altLang="sv-SE" err="1">
                <a:cs typeface="Arial"/>
              </a:rPr>
              <a:t>important</a:t>
            </a:r>
            <a:r>
              <a:rPr lang="sv-SE" altLang="sv-SE">
                <a:cs typeface="Arial"/>
              </a:rPr>
              <a:t> </a:t>
            </a:r>
            <a:r>
              <a:rPr lang="sv-SE" altLang="sv-SE" err="1">
                <a:cs typeface="Arial"/>
              </a:rPr>
              <a:t>concepts</a:t>
            </a:r>
            <a:r>
              <a:rPr lang="sv-SE" altLang="sv-SE">
                <a:cs typeface="Arial"/>
              </a:rPr>
              <a:t>: </a:t>
            </a:r>
            <a:r>
              <a:rPr lang="sv-SE" altLang="sv-SE" err="1">
                <a:cs typeface="Arial"/>
              </a:rPr>
              <a:t>truth</a:t>
            </a:r>
            <a:r>
              <a:rPr lang="sv-SE" altLang="sv-SE">
                <a:cs typeface="Arial"/>
              </a:rPr>
              <a:t> and </a:t>
            </a:r>
            <a:r>
              <a:rPr lang="sv-SE" altLang="sv-SE" err="1">
                <a:cs typeface="Arial"/>
              </a:rPr>
              <a:t>knowledge</a:t>
            </a:r>
            <a:endParaRPr lang="sv-SE" altLang="sv-SE">
              <a:cs typeface="Arial"/>
            </a:endParaRPr>
          </a:p>
          <a:p>
            <a:endParaRPr lang="sv-SE" altLang="sv-SE">
              <a:cs typeface="Arial"/>
            </a:endParaRPr>
          </a:p>
          <a:p>
            <a:r>
              <a:rPr lang="sv-SE" altLang="sv-SE">
                <a:cs typeface="Arial"/>
              </a:rPr>
              <a:t>2. Argument </a:t>
            </a:r>
            <a:r>
              <a:rPr lang="sv-SE" altLang="sv-SE" err="1">
                <a:cs typeface="Arial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73664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F05B30-7A85-4D39-B26E-E887EFB7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>
                <a:cs typeface="Arial"/>
              </a:rPr>
              <a:t>Truth</a:t>
            </a:r>
            <a:r>
              <a:rPr lang="sv-SE">
                <a:cs typeface="Arial"/>
              </a:rPr>
              <a:t> and </a:t>
            </a:r>
            <a:r>
              <a:rPr lang="sv-SE" err="1">
                <a:cs typeface="Arial"/>
              </a:rPr>
              <a:t>knowledge</a:t>
            </a:r>
            <a:endParaRPr lang="sv-SE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0CFCE6-91DE-4564-9868-966D5511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6580"/>
            <a:ext cx="8229600" cy="247759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err="1">
                <a:cs typeface="Arial"/>
              </a:rPr>
              <a:t>What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does</a:t>
            </a:r>
            <a:r>
              <a:rPr lang="sv-SE">
                <a:cs typeface="Arial"/>
              </a:rPr>
              <a:t> it </a:t>
            </a:r>
            <a:r>
              <a:rPr lang="sv-SE" err="1">
                <a:cs typeface="Arial"/>
              </a:rPr>
              <a:t>mean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when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we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say</a:t>
            </a:r>
            <a:r>
              <a:rPr lang="sv-SE">
                <a:cs typeface="Arial"/>
              </a:rPr>
              <a:t> "I </a:t>
            </a:r>
            <a:r>
              <a:rPr lang="sv-SE" i="1" err="1">
                <a:cs typeface="Arial"/>
              </a:rPr>
              <a:t>know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this</a:t>
            </a:r>
            <a:r>
              <a:rPr lang="sv-SE">
                <a:cs typeface="Arial"/>
              </a:rPr>
              <a:t>"?</a:t>
            </a:r>
          </a:p>
          <a:p>
            <a:pPr marL="342900" indent="-342900">
              <a:buFont typeface="Arial"/>
              <a:buChar char="•"/>
            </a:pPr>
            <a:r>
              <a:rPr lang="sv-SE" err="1">
                <a:cs typeface="Arial"/>
              </a:rPr>
              <a:t>Discussions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about</a:t>
            </a:r>
            <a:r>
              <a:rPr lang="sv-SE">
                <a:cs typeface="Arial"/>
              </a:rPr>
              <a:t> </a:t>
            </a:r>
            <a:r>
              <a:rPr lang="sv-SE" err="1">
                <a:cs typeface="Arial"/>
              </a:rPr>
              <a:t>knowledge</a:t>
            </a:r>
            <a:r>
              <a:rPr lang="sv-SE">
                <a:cs typeface="Arial"/>
              </a:rPr>
              <a:t> as </a:t>
            </a:r>
            <a:r>
              <a:rPr lang="sv-SE" err="1">
                <a:cs typeface="Arial"/>
              </a:rPr>
              <a:t>justified</a:t>
            </a:r>
            <a:r>
              <a:rPr lang="sv-SE">
                <a:cs typeface="Arial"/>
              </a:rPr>
              <a:t>, </a:t>
            </a:r>
            <a:r>
              <a:rPr lang="sv-SE" err="1">
                <a:cs typeface="Arial"/>
              </a:rPr>
              <a:t>true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belief</a:t>
            </a:r>
            <a:r>
              <a:rPr lang="sv-SE">
                <a:cs typeface="Arial"/>
              </a:rPr>
              <a:t> (JTB) and the </a:t>
            </a:r>
            <a:r>
              <a:rPr lang="sv-SE" err="1">
                <a:cs typeface="Arial"/>
              </a:rPr>
              <a:t>Gettier</a:t>
            </a:r>
            <a:r>
              <a:rPr lang="sv-SE">
                <a:cs typeface="Arial"/>
              </a:rPr>
              <a:t>-problem</a:t>
            </a:r>
          </a:p>
          <a:p>
            <a:pPr marL="342900" indent="-342900">
              <a:buFont typeface="Arial"/>
              <a:buChar char="•"/>
            </a:pPr>
            <a:r>
              <a:rPr lang="sv-SE">
                <a:cs typeface="Arial"/>
              </a:rPr>
              <a:t>Different </a:t>
            </a:r>
            <a:r>
              <a:rPr lang="sv-SE" err="1">
                <a:cs typeface="Arial"/>
              </a:rPr>
              <a:t>perspectives</a:t>
            </a:r>
            <a:r>
              <a:rPr lang="sv-SE">
                <a:cs typeface="Arial"/>
              </a:rPr>
              <a:t> on the </a:t>
            </a:r>
            <a:r>
              <a:rPr lang="sv-SE" err="1">
                <a:cs typeface="Arial"/>
              </a:rPr>
              <a:t>concept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of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truth</a:t>
            </a:r>
            <a:r>
              <a:rPr lang="sv-SE">
                <a:cs typeface="Arial"/>
              </a:rPr>
              <a:t>: the </a:t>
            </a:r>
            <a:r>
              <a:rPr lang="sv-SE" err="1">
                <a:cs typeface="Arial"/>
              </a:rPr>
              <a:t>correspondence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theory</a:t>
            </a:r>
            <a:r>
              <a:rPr lang="sv-SE">
                <a:cs typeface="Arial"/>
              </a:rPr>
              <a:t>, the </a:t>
            </a:r>
            <a:r>
              <a:rPr lang="sv-SE" err="1">
                <a:cs typeface="Arial"/>
              </a:rPr>
              <a:t>coherence</a:t>
            </a:r>
            <a:r>
              <a:rPr lang="sv-SE">
                <a:cs typeface="Arial"/>
              </a:rPr>
              <a:t> </a:t>
            </a:r>
            <a:r>
              <a:rPr lang="sv-SE" err="1">
                <a:cs typeface="Arial"/>
              </a:rPr>
              <a:t>theory</a:t>
            </a:r>
            <a:r>
              <a:rPr lang="sv-SE">
                <a:cs typeface="Arial"/>
              </a:rPr>
              <a:t>...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216012"/>
      </p:ext>
    </p:extLst>
  </p:cSld>
  <p:clrMapOvr>
    <a:masterClrMapping/>
  </p:clrMapOvr>
</p:sld>
</file>

<file path=ppt/theme/theme1.xml><?xml version="1.0" encoding="utf-8"?>
<a:theme xmlns:a="http://schemas.openxmlformats.org/drawingml/2006/main" name="Stenungsund_PPT">
  <a:themeElements>
    <a:clrScheme name="StenungsundsKommun">
      <a:dk1>
        <a:sysClr val="windowText" lastClr="000000"/>
      </a:dk1>
      <a:lt1>
        <a:sysClr val="window" lastClr="FFFFFF"/>
      </a:lt1>
      <a:dk2>
        <a:srgbClr val="83ABBC"/>
      </a:dk2>
      <a:lt2>
        <a:srgbClr val="FFFFFF"/>
      </a:lt2>
      <a:accent1>
        <a:srgbClr val="BFBDBD"/>
      </a:accent1>
      <a:accent2>
        <a:srgbClr val="948170"/>
      </a:accent2>
      <a:accent3>
        <a:srgbClr val="7FC1AF"/>
      </a:accent3>
      <a:accent4>
        <a:srgbClr val="CB0035"/>
      </a:accent4>
      <a:accent5>
        <a:srgbClr val="4BACC6"/>
      </a:accent5>
      <a:accent6>
        <a:srgbClr val="13203A"/>
      </a:accent6>
      <a:hlink>
        <a:srgbClr val="CB0035"/>
      </a:hlink>
      <a:folHlink>
        <a:srgbClr val="7FC1A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enungsund Powerpoint" id="{E19193E3-9F85-418E-B3FC-9986AB02560A}" vid="{D336BA13-3A2A-4A17-B6D6-8CCF2ADDFE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enungsundsKommun">
    <a:dk1>
      <a:sysClr val="windowText" lastClr="000000"/>
    </a:dk1>
    <a:lt1>
      <a:sysClr val="window" lastClr="FFFFFF"/>
    </a:lt1>
    <a:dk2>
      <a:srgbClr val="83ABBC"/>
    </a:dk2>
    <a:lt2>
      <a:srgbClr val="FFFFFF"/>
    </a:lt2>
    <a:accent1>
      <a:srgbClr val="BFBDBD"/>
    </a:accent1>
    <a:accent2>
      <a:srgbClr val="948170"/>
    </a:accent2>
    <a:accent3>
      <a:srgbClr val="7FC1AF"/>
    </a:accent3>
    <a:accent4>
      <a:srgbClr val="CB0035"/>
    </a:accent4>
    <a:accent5>
      <a:srgbClr val="4BACC6"/>
    </a:accent5>
    <a:accent6>
      <a:srgbClr val="13203A"/>
    </a:accent6>
    <a:hlink>
      <a:srgbClr val="CB0035"/>
    </a:hlink>
    <a:folHlink>
      <a:srgbClr val="7FC1AF"/>
    </a:folHlink>
  </a:clrScheme>
</a:themeOverride>
</file>

<file path=ppt/theme/themeOverride2.xml><?xml version="1.0" encoding="utf-8"?>
<a:themeOverride xmlns:a="http://schemas.openxmlformats.org/drawingml/2006/main">
  <a:clrScheme name="StenungsundsKommun">
    <a:dk1>
      <a:sysClr val="windowText" lastClr="000000"/>
    </a:dk1>
    <a:lt1>
      <a:sysClr val="window" lastClr="FFFFFF"/>
    </a:lt1>
    <a:dk2>
      <a:srgbClr val="83ABBC"/>
    </a:dk2>
    <a:lt2>
      <a:srgbClr val="FFFFFF"/>
    </a:lt2>
    <a:accent1>
      <a:srgbClr val="BFBDBD"/>
    </a:accent1>
    <a:accent2>
      <a:srgbClr val="948170"/>
    </a:accent2>
    <a:accent3>
      <a:srgbClr val="7FC1AF"/>
    </a:accent3>
    <a:accent4>
      <a:srgbClr val="CB0035"/>
    </a:accent4>
    <a:accent5>
      <a:srgbClr val="4BACC6"/>
    </a:accent5>
    <a:accent6>
      <a:srgbClr val="13203A"/>
    </a:accent6>
    <a:hlink>
      <a:srgbClr val="CB0035"/>
    </a:hlink>
    <a:folHlink>
      <a:srgbClr val="7FC1AF"/>
    </a:folHlink>
  </a:clrScheme>
</a:themeOverride>
</file>

<file path=ppt/theme/themeOverride3.xml><?xml version="1.0" encoding="utf-8"?>
<a:themeOverride xmlns:a="http://schemas.openxmlformats.org/drawingml/2006/main">
  <a:clrScheme name="StenungsundsKommun">
    <a:dk1>
      <a:sysClr val="windowText" lastClr="000000"/>
    </a:dk1>
    <a:lt1>
      <a:sysClr val="window" lastClr="FFFFFF"/>
    </a:lt1>
    <a:dk2>
      <a:srgbClr val="83ABBC"/>
    </a:dk2>
    <a:lt2>
      <a:srgbClr val="FFFFFF"/>
    </a:lt2>
    <a:accent1>
      <a:srgbClr val="BFBDBD"/>
    </a:accent1>
    <a:accent2>
      <a:srgbClr val="948170"/>
    </a:accent2>
    <a:accent3>
      <a:srgbClr val="7FC1AF"/>
    </a:accent3>
    <a:accent4>
      <a:srgbClr val="CB0035"/>
    </a:accent4>
    <a:accent5>
      <a:srgbClr val="4BACC6"/>
    </a:accent5>
    <a:accent6>
      <a:srgbClr val="13203A"/>
    </a:accent6>
    <a:hlink>
      <a:srgbClr val="CB0035"/>
    </a:hlink>
    <a:folHlink>
      <a:srgbClr val="7FC1AF"/>
    </a:folHlink>
  </a:clrScheme>
</a:themeOverride>
</file>

<file path=ppt/theme/themeOverride4.xml><?xml version="1.0" encoding="utf-8"?>
<a:themeOverride xmlns:a="http://schemas.openxmlformats.org/drawingml/2006/main">
  <a:clrScheme name="StenungsundsKommun">
    <a:dk1>
      <a:sysClr val="windowText" lastClr="000000"/>
    </a:dk1>
    <a:lt1>
      <a:sysClr val="window" lastClr="FFFFFF"/>
    </a:lt1>
    <a:dk2>
      <a:srgbClr val="83ABBC"/>
    </a:dk2>
    <a:lt2>
      <a:srgbClr val="FFFFFF"/>
    </a:lt2>
    <a:accent1>
      <a:srgbClr val="BFBDBD"/>
    </a:accent1>
    <a:accent2>
      <a:srgbClr val="948170"/>
    </a:accent2>
    <a:accent3>
      <a:srgbClr val="7FC1AF"/>
    </a:accent3>
    <a:accent4>
      <a:srgbClr val="CB0035"/>
    </a:accent4>
    <a:accent5>
      <a:srgbClr val="4BACC6"/>
    </a:accent5>
    <a:accent6>
      <a:srgbClr val="13203A"/>
    </a:accent6>
    <a:hlink>
      <a:srgbClr val="CB0035"/>
    </a:hlink>
    <a:folHlink>
      <a:srgbClr val="7FC1A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04DF4B278234EB7581F2923CE0F38" ma:contentTypeVersion="11" ma:contentTypeDescription="Create a new document." ma:contentTypeScope="" ma:versionID="9659d11f523faf81cd19eb40817f669a">
  <xsd:schema xmlns:xsd="http://www.w3.org/2001/XMLSchema" xmlns:xs="http://www.w3.org/2001/XMLSchema" xmlns:p="http://schemas.microsoft.com/office/2006/metadata/properties" xmlns:ns3="7bcd626c-d15e-42d7-9d2f-4e0e1bc5fed6" xmlns:ns4="605606e2-18fb-4533-938f-a6ff719e3b68" targetNamespace="http://schemas.microsoft.com/office/2006/metadata/properties" ma:root="true" ma:fieldsID="fecd786077861cffa565bd662b70e101" ns3:_="" ns4:_="">
    <xsd:import namespace="7bcd626c-d15e-42d7-9d2f-4e0e1bc5fed6"/>
    <xsd:import namespace="605606e2-18fb-4533-938f-a6ff719e3b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d626c-d15e-42d7-9d2f-4e0e1bc5f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606e2-18fb-4533-938f-a6ff719e3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F8F961-C1D7-4D24-BD7F-A6FBC2857AFF}">
  <ds:schemaRefs>
    <ds:schemaRef ds:uri="605606e2-18fb-4533-938f-a6ff719e3b68"/>
    <ds:schemaRef ds:uri="7bcd626c-d15e-42d7-9d2f-4e0e1bc5fe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8C7FC4-E5E6-4E5F-A39A-38BD943EC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0F297-AD01-40D5-AE67-85BD1206B4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Stenungsund Powerpoint</Template>
  <Application>Microsoft Office PowerPoint</Application>
  <PresentationFormat>On-screen Show (16:10)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Stenungsund_PPT</vt:lpstr>
      <vt:lpstr>Fake news and media literacy</vt:lpstr>
      <vt:lpstr>The school library</vt:lpstr>
      <vt:lpstr>History Classes</vt:lpstr>
      <vt:lpstr>PowerPoint Presentation</vt:lpstr>
      <vt:lpstr>PowerPoint Presentation</vt:lpstr>
      <vt:lpstr>Technique college, digitalisation project</vt:lpstr>
      <vt:lpstr> The importance of sourcecriticism in a digitized society  </vt:lpstr>
      <vt:lpstr>Philosophy Classes</vt:lpstr>
      <vt:lpstr>Truth and knowledge</vt:lpstr>
      <vt:lpstr>Argument analysis</vt:lpstr>
      <vt:lpstr>Questions?</vt:lpstr>
    </vt:vector>
  </TitlesOfParts>
  <Company>Nowa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Ulrika Wahlström</dc:creator>
  <cp:revision>58</cp:revision>
  <dcterms:created xsi:type="dcterms:W3CDTF">2019-10-22T11:59:43Z</dcterms:created>
  <dcterms:modified xsi:type="dcterms:W3CDTF">2022-06-17T12:37:22Z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0x01010020C04DF4B278234EB7581F2923CE0F38</vt:lpwstr>
  </property>
</Properties>
</file>