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70" r:id="rId6"/>
    <p:sldId id="262" r:id="rId7"/>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7" d="100"/>
          <a:sy n="37" d="100"/>
        </p:scale>
        <p:origin x="-12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2130425"/>
            <a:ext cx="7772400" cy="1470025"/>
          </a:xfrm>
        </p:spPr>
        <p:txBody>
          <a:bodyPr/>
          <a:lstStyle/>
          <a:p>
            <a:r>
              <a:rPr lang="bg-BG" smtClean="0"/>
              <a:t>Щракнете, за да редактирате стила на заглавието в образеца</a:t>
            </a:r>
            <a:endParaRPr lang="bg-BG"/>
          </a:p>
        </p:txBody>
      </p:sp>
      <p:sp>
        <p:nvSpPr>
          <p:cNvPr id="3" name="Подзаглавие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да редактирате стила на подзаглавията в образеца</a:t>
            </a:r>
            <a:endParaRPr lang="bg-BG"/>
          </a:p>
        </p:txBody>
      </p:sp>
      <p:sp>
        <p:nvSpPr>
          <p:cNvPr id="4" name="Контейнер за дата 3"/>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 за да ред. стил на загл. в обр.</a:t>
            </a:r>
          </a:p>
        </p:txBody>
      </p:sp>
      <p:sp>
        <p:nvSpPr>
          <p:cNvPr id="4" name="Контейнер за дата 3"/>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ата 2"/>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p>
            <a:fld id="{CC5C98EA-571F-4777-954C-AC8BC52A0DBB}" type="datetimeFigureOut">
              <a:rPr lang="bg-BG" smtClean="0"/>
              <a:pPr/>
              <a:t>10.11.2019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A472BF81-5851-4547-B23F-A9CF4874CA0E}"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C98EA-571F-4777-954C-AC8BC52A0DBB}" type="datetimeFigureOut">
              <a:rPr lang="bg-BG" smtClean="0"/>
              <a:pPr/>
              <a:t>10.11.2019 г.</a:t>
            </a:fld>
            <a:endParaRPr lang="bg-BG"/>
          </a:p>
        </p:txBody>
      </p:sp>
      <p:sp>
        <p:nvSpPr>
          <p:cNvPr id="5" name="Контейнер за долния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2BF81-5851-4547-B23F-A9CF4874CA0E}"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457200"/>
            <a:ext cx="7772400" cy="4114799"/>
          </a:xfrm>
        </p:spPr>
        <p:txBody>
          <a:bodyPr>
            <a:normAutofit/>
          </a:bodyPr>
          <a:lstStyle/>
          <a:p>
            <a:r>
              <a:rPr lang="en-US" sz="5400" dirty="0" smtClean="0">
                <a:solidFill>
                  <a:schemeClr val="accent1">
                    <a:lumMod val="50000"/>
                  </a:schemeClr>
                </a:solidFill>
              </a:rPr>
              <a:t>Media Education </a:t>
            </a:r>
            <a:br>
              <a:rPr lang="en-US" sz="5400" dirty="0" smtClean="0">
                <a:solidFill>
                  <a:schemeClr val="accent1">
                    <a:lumMod val="50000"/>
                  </a:schemeClr>
                </a:solidFill>
              </a:rPr>
            </a:br>
            <a:r>
              <a:rPr lang="en-US" sz="5400" dirty="0" smtClean="0">
                <a:solidFill>
                  <a:schemeClr val="accent1">
                    <a:lumMod val="50000"/>
                  </a:schemeClr>
                </a:solidFill>
              </a:rPr>
              <a:t>in Bulgaria</a:t>
            </a:r>
            <a:br>
              <a:rPr lang="en-US" sz="5400" dirty="0" smtClean="0">
                <a:solidFill>
                  <a:schemeClr val="accent1">
                    <a:lumMod val="50000"/>
                  </a:schemeClr>
                </a:solidFill>
              </a:rPr>
            </a:br>
            <a:r>
              <a:rPr lang="bg-BG" sz="5400" dirty="0" smtClean="0">
                <a:solidFill>
                  <a:schemeClr val="accent1">
                    <a:lumMod val="50000"/>
                  </a:schemeClr>
                </a:solidFill>
              </a:rPr>
              <a:t/>
            </a:r>
            <a:br>
              <a:rPr lang="bg-BG" sz="5400" dirty="0" smtClean="0">
                <a:solidFill>
                  <a:schemeClr val="accent1">
                    <a:lumMod val="50000"/>
                  </a:schemeClr>
                </a:solidFill>
              </a:rPr>
            </a:br>
            <a:r>
              <a:rPr lang="en-US" sz="4800" dirty="0" err="1" smtClean="0">
                <a:solidFill>
                  <a:schemeClr val="accent1">
                    <a:lumMod val="50000"/>
                  </a:schemeClr>
                </a:solidFill>
              </a:rPr>
              <a:t>Razlog</a:t>
            </a:r>
            <a:r>
              <a:rPr lang="en-US" sz="4800" dirty="0" smtClean="0">
                <a:solidFill>
                  <a:schemeClr val="accent1">
                    <a:lumMod val="50000"/>
                  </a:schemeClr>
                </a:solidFill>
              </a:rPr>
              <a:t> Vocational </a:t>
            </a:r>
            <a:r>
              <a:rPr lang="en-US" sz="4800" dirty="0">
                <a:solidFill>
                  <a:schemeClr val="accent1">
                    <a:lumMod val="50000"/>
                  </a:schemeClr>
                </a:solidFill>
              </a:rPr>
              <a:t>H</a:t>
            </a:r>
            <a:r>
              <a:rPr lang="en-US" sz="4800" dirty="0" smtClean="0">
                <a:solidFill>
                  <a:schemeClr val="accent1">
                    <a:lumMod val="50000"/>
                  </a:schemeClr>
                </a:solidFill>
              </a:rPr>
              <a:t>igh School</a:t>
            </a:r>
            <a:endParaRPr lang="bg-BG" sz="4800" dirty="0">
              <a:solidFill>
                <a:schemeClr val="accent1">
                  <a:lumMod val="50000"/>
                </a:schemeClr>
              </a:solidFill>
            </a:endParaRPr>
          </a:p>
        </p:txBody>
      </p:sp>
      <p:sp>
        <p:nvSpPr>
          <p:cNvPr id="3" name="Подзаглавие 2"/>
          <p:cNvSpPr>
            <a:spLocks noGrp="1"/>
          </p:cNvSpPr>
          <p:nvPr>
            <p:ph type="subTitle" idx="1"/>
          </p:nvPr>
        </p:nvSpPr>
        <p:spPr>
          <a:xfrm>
            <a:off x="533400" y="5029200"/>
            <a:ext cx="8077200" cy="1066800"/>
          </a:xfrm>
        </p:spPr>
        <p:txBody>
          <a:bodyPr>
            <a:normAutofit fontScale="92500" lnSpcReduction="20000"/>
          </a:bodyPr>
          <a:lstStyle/>
          <a:p>
            <a:r>
              <a:rPr lang="en-US" sz="2400" b="1" dirty="0" smtClean="0">
                <a:solidFill>
                  <a:schemeClr val="accent1">
                    <a:lumMod val="50000"/>
                  </a:schemeClr>
                </a:solidFill>
              </a:rPr>
              <a:t>2019-1-SI01-KA229-060523</a:t>
            </a:r>
          </a:p>
          <a:p>
            <a:r>
              <a:rPr lang="en-US" sz="2400" b="1" dirty="0" smtClean="0">
                <a:solidFill>
                  <a:schemeClr val="accent1">
                    <a:lumMod val="50000"/>
                  </a:schemeClr>
                </a:solidFill>
              </a:rPr>
              <a:t>Fake News among Teenagers – </a:t>
            </a:r>
          </a:p>
          <a:p>
            <a:r>
              <a:rPr lang="en-US" sz="2400" b="1" dirty="0" smtClean="0">
                <a:solidFill>
                  <a:schemeClr val="accent1">
                    <a:lumMod val="50000"/>
                  </a:schemeClr>
                </a:solidFill>
              </a:rPr>
              <a:t>Towards  a more responsible media literacy</a:t>
            </a:r>
            <a:endParaRPr lang="bg-BG" sz="2400" b="1" dirty="0">
              <a:solidFill>
                <a:schemeClr val="accent1">
                  <a:lumMod val="50000"/>
                </a:schemeClr>
              </a:solidFill>
            </a:endParaRPr>
          </a:p>
        </p:txBody>
      </p:sp>
      <p:pic>
        <p:nvPicPr>
          <p:cNvPr id="1026" name="Picture 2" descr="C:\Users\lenovo\Desktop\ErasmusLogo.jpg"/>
          <p:cNvPicPr>
            <a:picLocks noChangeAspect="1" noChangeArrowheads="1"/>
          </p:cNvPicPr>
          <p:nvPr/>
        </p:nvPicPr>
        <p:blipFill>
          <a:blip r:embed="rId2"/>
          <a:srcRect/>
          <a:stretch>
            <a:fillRect/>
          </a:stretch>
        </p:blipFill>
        <p:spPr bwMode="auto">
          <a:xfrm>
            <a:off x="6019800" y="381000"/>
            <a:ext cx="2535237" cy="5905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fontScale="90000"/>
          </a:bodyPr>
          <a:lstStyle/>
          <a:p>
            <a:r>
              <a:rPr lang="en-US" dirty="0" smtClean="0"/>
              <a:t>Report March 2018, published by Open Society Institute – Sofia</a:t>
            </a:r>
            <a:endParaRPr lang="bg-BG" dirty="0"/>
          </a:p>
        </p:txBody>
      </p:sp>
      <p:sp>
        <p:nvSpPr>
          <p:cNvPr id="3" name="Контейнер за съдържание 2"/>
          <p:cNvSpPr>
            <a:spLocks noGrp="1"/>
          </p:cNvSpPr>
          <p:nvPr>
            <p:ph sz="half" idx="1"/>
          </p:nvPr>
        </p:nvSpPr>
        <p:spPr>
          <a:xfrm>
            <a:off x="457200" y="1600200"/>
            <a:ext cx="5486400" cy="4953000"/>
          </a:xfrm>
        </p:spPr>
        <p:txBody>
          <a:bodyPr/>
          <a:lstStyle/>
          <a:p>
            <a:pPr>
              <a:buNone/>
            </a:pPr>
            <a:r>
              <a:rPr lang="en-US" dirty="0" smtClean="0"/>
              <a:t>The Northwestern European societies have higher resilience potential to fake news with better education, free media and high trust between people. </a:t>
            </a:r>
          </a:p>
          <a:p>
            <a:pPr>
              <a:buNone/>
            </a:pPr>
            <a:r>
              <a:rPr lang="en-US" dirty="0" smtClean="0"/>
              <a:t>The Balkan countries are most vulnerable to the adverse effects of fake news and post-truth, with controlled media, deficiencies in education and lower trust in society.</a:t>
            </a:r>
          </a:p>
          <a:p>
            <a:pPr>
              <a:buNone/>
            </a:pPr>
            <a:endParaRPr lang="bg-BG" dirty="0"/>
          </a:p>
        </p:txBody>
      </p:sp>
      <p:sp>
        <p:nvSpPr>
          <p:cNvPr id="4" name="Контейнер за съдържание 3"/>
          <p:cNvSpPr>
            <a:spLocks noGrp="1"/>
          </p:cNvSpPr>
          <p:nvPr>
            <p:ph sz="half" idx="2"/>
          </p:nvPr>
        </p:nvSpPr>
        <p:spPr>
          <a:xfrm>
            <a:off x="6019800" y="2057399"/>
            <a:ext cx="2667000" cy="3124201"/>
          </a:xfrm>
        </p:spPr>
        <p:txBody>
          <a:bodyPr/>
          <a:lstStyle/>
          <a:p>
            <a:endParaRPr lang="bg-BG" dirty="0"/>
          </a:p>
        </p:txBody>
      </p:sp>
      <p:pic>
        <p:nvPicPr>
          <p:cNvPr id="2050" name="Picture 2" descr="C:\Users\lenovo\Desktop\Pictures for PPts\11.jpg"/>
          <p:cNvPicPr>
            <a:picLocks noChangeAspect="1" noChangeArrowheads="1"/>
          </p:cNvPicPr>
          <p:nvPr/>
        </p:nvPicPr>
        <p:blipFill>
          <a:blip r:embed="rId2"/>
          <a:srcRect/>
          <a:stretch>
            <a:fillRect/>
          </a:stretch>
        </p:blipFill>
        <p:spPr bwMode="auto">
          <a:xfrm>
            <a:off x="5943600" y="2057400"/>
            <a:ext cx="2743200" cy="3352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152400"/>
            <a:ext cx="8229600" cy="533400"/>
          </a:xfrm>
        </p:spPr>
        <p:txBody>
          <a:bodyPr>
            <a:normAutofit fontScale="90000"/>
          </a:bodyPr>
          <a:lstStyle/>
          <a:p>
            <a:r>
              <a:rPr lang="en-US" dirty="0" smtClean="0"/>
              <a:t/>
            </a:r>
            <a:br>
              <a:rPr lang="en-US" dirty="0" smtClean="0"/>
            </a:br>
            <a:endParaRPr lang="bg-BG" dirty="0"/>
          </a:p>
        </p:txBody>
      </p:sp>
      <p:sp>
        <p:nvSpPr>
          <p:cNvPr id="3" name="Контейнер за съдържание 2"/>
          <p:cNvSpPr>
            <a:spLocks noGrp="1"/>
          </p:cNvSpPr>
          <p:nvPr>
            <p:ph idx="1"/>
          </p:nvPr>
        </p:nvSpPr>
        <p:spPr>
          <a:xfrm>
            <a:off x="457200" y="685800"/>
            <a:ext cx="8229600" cy="5943600"/>
          </a:xfrm>
        </p:spPr>
        <p:txBody>
          <a:bodyPr>
            <a:normAutofit/>
          </a:bodyPr>
          <a:lstStyle/>
          <a:p>
            <a:pPr>
              <a:buNone/>
            </a:pPr>
            <a:r>
              <a:rPr lang="en-US" dirty="0" smtClean="0"/>
              <a:t>Media freedom is imperative, but sometimes overlooked factor, to tackling post-truth and fake news, considering also that people still tend to trust traditional media more as opposed to social networks.</a:t>
            </a:r>
          </a:p>
          <a:p>
            <a:pPr>
              <a:buNone/>
            </a:pPr>
            <a:r>
              <a:rPr lang="en-US" dirty="0" smtClean="0"/>
              <a:t>Education remains the key component in dealing with the post-truth phenomenon – as the general education level as well as tailored media literacy training.</a:t>
            </a:r>
          </a:p>
          <a:p>
            <a:pPr>
              <a:buNone/>
            </a:pPr>
            <a:endParaRPr lang="en-US" dirty="0" smtClean="0"/>
          </a:p>
          <a:p>
            <a:pPr>
              <a:buNone/>
            </a:pPr>
            <a:endParaRPr lang="bg-BG" dirty="0"/>
          </a:p>
        </p:txBody>
      </p:sp>
      <p:sp>
        <p:nvSpPr>
          <p:cNvPr id="5" name="Правоъгълник 4"/>
          <p:cNvSpPr/>
          <p:nvPr/>
        </p:nvSpPr>
        <p:spPr>
          <a:xfrm>
            <a:off x="152400" y="152400"/>
            <a:ext cx="8763000" cy="830997"/>
          </a:xfrm>
          <a:prstGeom prst="rect">
            <a:avLst/>
          </a:prstGeom>
        </p:spPr>
        <p:txBody>
          <a:bodyPr wrap="square">
            <a:spAutoFit/>
          </a:bodyPr>
          <a:lstStyle/>
          <a:p>
            <a:r>
              <a:rPr lang="en-US" sz="2400" dirty="0" smtClean="0"/>
              <a:t>Report March 2018, published by Open Society Institute – Sofia</a:t>
            </a:r>
            <a:br>
              <a:rPr lang="en-US" sz="2400" dirty="0" smtClean="0"/>
            </a:br>
            <a:endParaRPr lang="bg-BG" sz="2400" dirty="0"/>
          </a:p>
        </p:txBody>
      </p:sp>
      <p:pic>
        <p:nvPicPr>
          <p:cNvPr id="3074" name="Picture 2" descr="C:\Users\lenovo\Desktop\Pictures for PPts\10.png"/>
          <p:cNvPicPr>
            <a:picLocks noChangeAspect="1" noChangeArrowheads="1"/>
          </p:cNvPicPr>
          <p:nvPr/>
        </p:nvPicPr>
        <p:blipFill>
          <a:blip r:embed="rId2"/>
          <a:srcRect/>
          <a:stretch>
            <a:fillRect/>
          </a:stretch>
        </p:blipFill>
        <p:spPr bwMode="auto">
          <a:xfrm>
            <a:off x="4800600" y="4724400"/>
            <a:ext cx="3962400" cy="17430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715962"/>
          </a:xfrm>
        </p:spPr>
        <p:txBody>
          <a:bodyPr>
            <a:normAutofit fontScale="90000"/>
          </a:bodyPr>
          <a:lstStyle/>
          <a:p>
            <a:r>
              <a:rPr lang="en-US" dirty="0" smtClean="0"/>
              <a:t>Media Literacy Index 2018 </a:t>
            </a:r>
            <a:br>
              <a:rPr lang="en-US" dirty="0" smtClean="0"/>
            </a:br>
            <a:endParaRPr lang="bg-BG" dirty="0"/>
          </a:p>
        </p:txBody>
      </p:sp>
      <p:sp>
        <p:nvSpPr>
          <p:cNvPr id="3" name="Контейнер за съдържание 2"/>
          <p:cNvSpPr>
            <a:spLocks noGrp="1"/>
          </p:cNvSpPr>
          <p:nvPr>
            <p:ph idx="1"/>
          </p:nvPr>
        </p:nvSpPr>
        <p:spPr>
          <a:xfrm>
            <a:off x="457200" y="685800"/>
            <a:ext cx="8229600" cy="5943600"/>
          </a:xfrm>
        </p:spPr>
        <p:txBody>
          <a:bodyPr>
            <a:normAutofit fontScale="77500" lnSpcReduction="20000"/>
          </a:bodyPr>
          <a:lstStyle/>
          <a:p>
            <a:pPr>
              <a:buNone/>
            </a:pPr>
            <a:r>
              <a:rPr lang="en-US" dirty="0" smtClean="0"/>
              <a:t> Denmark 71 </a:t>
            </a:r>
          </a:p>
          <a:p>
            <a:pPr>
              <a:buNone/>
            </a:pPr>
            <a:r>
              <a:rPr lang="en-US" dirty="0" smtClean="0"/>
              <a:t>Netherlands 70 </a:t>
            </a:r>
          </a:p>
          <a:p>
            <a:pPr>
              <a:buNone/>
            </a:pPr>
            <a:r>
              <a:rPr lang="en-US" b="1" dirty="0" smtClean="0"/>
              <a:t>Sweden 69 </a:t>
            </a:r>
          </a:p>
          <a:p>
            <a:pPr>
              <a:buNone/>
            </a:pPr>
            <a:r>
              <a:rPr lang="en-US" dirty="0" smtClean="0"/>
              <a:t>Belgium 64 </a:t>
            </a:r>
          </a:p>
          <a:p>
            <a:pPr>
              <a:buNone/>
            </a:pPr>
            <a:r>
              <a:rPr lang="en-US" b="1" dirty="0" smtClean="0"/>
              <a:t>Germany 62 </a:t>
            </a:r>
          </a:p>
          <a:p>
            <a:pPr>
              <a:buNone/>
            </a:pPr>
            <a:r>
              <a:rPr lang="en-US" dirty="0" smtClean="0"/>
              <a:t>United Kingdom 60 </a:t>
            </a:r>
          </a:p>
          <a:p>
            <a:pPr>
              <a:buNone/>
            </a:pPr>
            <a:r>
              <a:rPr lang="en-US" b="1" dirty="0" smtClean="0"/>
              <a:t>Slovenia 60 </a:t>
            </a:r>
          </a:p>
          <a:p>
            <a:pPr>
              <a:buNone/>
            </a:pPr>
            <a:r>
              <a:rPr lang="en-US" b="1" dirty="0" smtClean="0"/>
              <a:t>Austria 6</a:t>
            </a:r>
            <a:r>
              <a:rPr lang="en-US" dirty="0" smtClean="0"/>
              <a:t>0</a:t>
            </a:r>
          </a:p>
          <a:p>
            <a:pPr>
              <a:buNone/>
            </a:pPr>
            <a:r>
              <a:rPr lang="en-US" dirty="0" smtClean="0"/>
              <a:t>Portugal 59 </a:t>
            </a:r>
          </a:p>
          <a:p>
            <a:pPr>
              <a:buNone/>
            </a:pPr>
            <a:r>
              <a:rPr lang="en-US" b="1" dirty="0" smtClean="0"/>
              <a:t>France 56</a:t>
            </a:r>
          </a:p>
          <a:p>
            <a:pPr>
              <a:buNone/>
            </a:pPr>
            <a:r>
              <a:rPr lang="it-IT" dirty="0" smtClean="0"/>
              <a:t>Greece 39 </a:t>
            </a:r>
          </a:p>
          <a:p>
            <a:pPr>
              <a:buNone/>
            </a:pPr>
            <a:r>
              <a:rPr lang="it-IT" dirty="0" smtClean="0"/>
              <a:t>Romania 38 </a:t>
            </a:r>
          </a:p>
          <a:p>
            <a:pPr>
              <a:buNone/>
            </a:pPr>
            <a:r>
              <a:rPr lang="it-IT" b="1" dirty="0" smtClean="0"/>
              <a:t>Bulgaria 30</a:t>
            </a:r>
          </a:p>
          <a:p>
            <a:pPr>
              <a:buNone/>
            </a:pPr>
            <a:r>
              <a:rPr lang="en-US" dirty="0" smtClean="0"/>
              <a:t>Turkey 16 </a:t>
            </a:r>
          </a:p>
          <a:p>
            <a:pPr>
              <a:buNone/>
            </a:pPr>
            <a:r>
              <a:rPr lang="en-US" dirty="0" smtClean="0"/>
              <a:t>Macedonia 10</a:t>
            </a:r>
            <a:endParaRPr lang="bg-BG" dirty="0"/>
          </a:p>
        </p:txBody>
      </p:sp>
      <p:pic>
        <p:nvPicPr>
          <p:cNvPr id="4098" name="Picture 2" descr="C:\Users\lenovo\Desktop\Pictures for PPts\social-media-in-education.jpg"/>
          <p:cNvPicPr>
            <a:picLocks noChangeAspect="1" noChangeArrowheads="1"/>
          </p:cNvPicPr>
          <p:nvPr/>
        </p:nvPicPr>
        <p:blipFill>
          <a:blip r:embed="rId2"/>
          <a:srcRect/>
          <a:stretch>
            <a:fillRect/>
          </a:stretch>
        </p:blipFill>
        <p:spPr bwMode="auto">
          <a:xfrm>
            <a:off x="3352800" y="1524000"/>
            <a:ext cx="5334000" cy="4724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639762"/>
          </a:xfrm>
        </p:spPr>
        <p:txBody>
          <a:bodyPr>
            <a:normAutofit fontScale="90000"/>
          </a:bodyPr>
          <a:lstStyle/>
          <a:p>
            <a:r>
              <a:rPr lang="en-US" dirty="0" smtClean="0"/>
              <a:t>Education</a:t>
            </a:r>
            <a:endParaRPr lang="bg-BG" dirty="0"/>
          </a:p>
        </p:txBody>
      </p:sp>
      <p:sp>
        <p:nvSpPr>
          <p:cNvPr id="3" name="Контейнер за съдържание 2"/>
          <p:cNvSpPr>
            <a:spLocks noGrp="1"/>
          </p:cNvSpPr>
          <p:nvPr>
            <p:ph sz="half" idx="1"/>
          </p:nvPr>
        </p:nvSpPr>
        <p:spPr>
          <a:xfrm>
            <a:off x="457200" y="1600201"/>
            <a:ext cx="1524000" cy="457199"/>
          </a:xfrm>
        </p:spPr>
        <p:txBody>
          <a:bodyPr>
            <a:normAutofit fontScale="85000" lnSpcReduction="20000"/>
          </a:bodyPr>
          <a:lstStyle/>
          <a:p>
            <a:endParaRPr lang="bg-BG" dirty="0"/>
          </a:p>
        </p:txBody>
      </p:sp>
      <p:sp>
        <p:nvSpPr>
          <p:cNvPr id="4" name="Контейнер за съдържание 3"/>
          <p:cNvSpPr>
            <a:spLocks noGrp="1"/>
          </p:cNvSpPr>
          <p:nvPr>
            <p:ph sz="half" idx="2"/>
          </p:nvPr>
        </p:nvSpPr>
        <p:spPr>
          <a:xfrm>
            <a:off x="2438400" y="914400"/>
            <a:ext cx="6705600" cy="5638800"/>
          </a:xfrm>
        </p:spPr>
        <p:txBody>
          <a:bodyPr>
            <a:normAutofit fontScale="85000" lnSpcReduction="20000"/>
          </a:bodyPr>
          <a:lstStyle/>
          <a:p>
            <a:pPr>
              <a:buNone/>
            </a:pPr>
            <a:r>
              <a:rPr lang="en-US" dirty="0" smtClean="0"/>
              <a:t>     </a:t>
            </a:r>
            <a:r>
              <a:rPr lang="en-US" sz="3500" dirty="0" smtClean="0"/>
              <a:t>Media literacy does not feature as a subject in schools in our country, and only some aspects of media and information literacy are scattered across several subjects (such as Mother Tongue and Civic Education). At the same time, subjects focusing on the technical skills of using ICT have been incorporated in the education system, but schools are underequipped and teachers undertrained for their application, which prevents schools from playing a significant role in developing digital literacy with students. </a:t>
            </a:r>
            <a:r>
              <a:rPr lang="en-US" dirty="0" smtClean="0"/>
              <a:t>+ another PPT</a:t>
            </a:r>
            <a:endParaRPr lang="bg-BG" dirty="0"/>
          </a:p>
        </p:txBody>
      </p:sp>
      <p:pic>
        <p:nvPicPr>
          <p:cNvPr id="5122" name="Picture 2" descr="C:\Users\lenovo\Desktop\Pictures for PPts\6.jpg"/>
          <p:cNvPicPr>
            <a:picLocks noChangeAspect="1" noChangeArrowheads="1"/>
          </p:cNvPicPr>
          <p:nvPr/>
        </p:nvPicPr>
        <p:blipFill>
          <a:blip r:embed="rId2"/>
          <a:srcRect/>
          <a:stretch>
            <a:fillRect/>
          </a:stretch>
        </p:blipFill>
        <p:spPr bwMode="auto">
          <a:xfrm>
            <a:off x="304800" y="457200"/>
            <a:ext cx="2133600" cy="21431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935162"/>
          </a:xfrm>
        </p:spPr>
        <p:txBody>
          <a:bodyPr>
            <a:noAutofit/>
          </a:bodyPr>
          <a:lstStyle/>
          <a:p>
            <a:r>
              <a:rPr lang="en-US" sz="3200" b="1" dirty="0" smtClean="0"/>
              <a:t>Lifelong </a:t>
            </a:r>
            <a:r>
              <a:rPr lang="en-US" sz="3200" b="1" dirty="0" err="1" smtClean="0"/>
              <a:t>Programme</a:t>
            </a:r>
            <a:r>
              <a:rPr lang="en-US" sz="3200" b="1" dirty="0" smtClean="0"/>
              <a:t> Project </a:t>
            </a:r>
            <a:br>
              <a:rPr lang="en-US" sz="3200" b="1" dirty="0" smtClean="0"/>
            </a:br>
            <a:r>
              <a:rPr lang="en-US" sz="3200" b="1" dirty="0" smtClean="0"/>
              <a:t>‘’Media Education in Secondary Schools: Challenges and Possibilities ‘’</a:t>
            </a:r>
            <a:endParaRPr lang="bg-BG" sz="3200" b="1" dirty="0"/>
          </a:p>
        </p:txBody>
      </p:sp>
      <p:sp>
        <p:nvSpPr>
          <p:cNvPr id="3" name="Контейнер за съдържание 2"/>
          <p:cNvSpPr>
            <a:spLocks noGrp="1"/>
          </p:cNvSpPr>
          <p:nvPr>
            <p:ph idx="1"/>
          </p:nvPr>
        </p:nvSpPr>
        <p:spPr>
          <a:xfrm>
            <a:off x="457200" y="2057400"/>
            <a:ext cx="8229600" cy="4068763"/>
          </a:xfrm>
        </p:spPr>
        <p:txBody>
          <a:bodyPr/>
          <a:lstStyle/>
          <a:p>
            <a:pPr>
              <a:buNone/>
            </a:pPr>
            <a:endParaRPr lang="en-US" dirty="0" smtClean="0"/>
          </a:p>
          <a:p>
            <a:pPr>
              <a:buNone/>
            </a:pPr>
            <a:r>
              <a:rPr lang="en-US" dirty="0" smtClean="0"/>
              <a:t>News in English lessons</a:t>
            </a:r>
          </a:p>
          <a:p>
            <a:pPr>
              <a:buNone/>
            </a:pPr>
            <a:r>
              <a:rPr lang="en-US" dirty="0" smtClean="0"/>
              <a:t>Gender Stereotypes</a:t>
            </a:r>
          </a:p>
          <a:p>
            <a:pPr>
              <a:buNone/>
            </a:pPr>
            <a:r>
              <a:rPr lang="en-US" dirty="0" smtClean="0"/>
              <a:t>Films and TV</a:t>
            </a:r>
          </a:p>
          <a:p>
            <a:pPr>
              <a:buNone/>
            </a:pPr>
            <a:r>
              <a:rPr lang="en-US" dirty="0" smtClean="0"/>
              <a:t>Political Cartoons</a:t>
            </a:r>
          </a:p>
          <a:p>
            <a:pPr>
              <a:buNone/>
            </a:pPr>
            <a:r>
              <a:rPr lang="en-US" dirty="0" smtClean="0"/>
              <a:t>Chat rooms</a:t>
            </a:r>
            <a:endParaRPr lang="bg-BG" dirty="0"/>
          </a:p>
        </p:txBody>
      </p:sp>
      <p:pic>
        <p:nvPicPr>
          <p:cNvPr id="6146" name="Picture 2" descr="C:\Users\lenovo\Desktop\Pictures for PPts\images.jpg"/>
          <p:cNvPicPr>
            <a:picLocks noChangeAspect="1" noChangeArrowheads="1"/>
          </p:cNvPicPr>
          <p:nvPr/>
        </p:nvPicPr>
        <p:blipFill>
          <a:blip r:embed="rId2"/>
          <a:srcRect/>
          <a:stretch>
            <a:fillRect/>
          </a:stretch>
        </p:blipFill>
        <p:spPr bwMode="auto">
          <a:xfrm>
            <a:off x="4673600" y="2967038"/>
            <a:ext cx="3860800" cy="2519362"/>
          </a:xfrm>
          <a:prstGeom prst="rect">
            <a:avLst/>
          </a:prstGeom>
          <a:noFill/>
        </p:spPr>
      </p:pic>
    </p:spTree>
  </p:cSld>
  <p:clrMapOvr>
    <a:masterClrMapping/>
  </p:clrMapOvr>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289</Words>
  <Application>Microsoft Office PowerPoint</Application>
  <PresentationFormat>Презентация на цял екран (4:3)</PresentationFormat>
  <Paragraphs>36</Paragraphs>
  <Slides>6</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6</vt:i4>
      </vt:variant>
    </vt:vector>
  </HeadingPairs>
  <TitlesOfParts>
    <vt:vector size="7" baseType="lpstr">
      <vt:lpstr>Office тема</vt:lpstr>
      <vt:lpstr>Media Education  in Bulgaria  Razlog Vocational High School</vt:lpstr>
      <vt:lpstr>Report March 2018, published by Open Society Institute – Sofia</vt:lpstr>
      <vt:lpstr> </vt:lpstr>
      <vt:lpstr>Media Literacy Index 2018  </vt:lpstr>
      <vt:lpstr>Education</vt:lpstr>
      <vt:lpstr>Lifelong Programme Project  ‘’Media Education in Secondary Schools: Challenges and Possibilities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Education in Razlog Vocational High School</dc:title>
  <dc:creator>lenovo</dc:creator>
  <cp:lastModifiedBy>lenovo</cp:lastModifiedBy>
  <cp:revision>14</cp:revision>
  <dcterms:created xsi:type="dcterms:W3CDTF">2019-11-04T10:21:11Z</dcterms:created>
  <dcterms:modified xsi:type="dcterms:W3CDTF">2019-11-10T16:16:18Z</dcterms:modified>
</cp:coreProperties>
</file>